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Lst>
  <p:sldSz cy="5143500" cx="9144000"/>
  <p:notesSz cx="6858000" cy="9144000"/>
  <p:embeddedFontLst>
    <p:embeddedFont>
      <p:font typeface="Anton"/>
      <p:regular r:id="rId79"/>
    </p:embeddedFont>
    <p:embeddedFont>
      <p:font typeface="Helvetica Neue"/>
      <p:regular r:id="rId80"/>
      <p:bold r:id="rId81"/>
      <p:italic r:id="rId82"/>
      <p:boldItalic r:id="rId83"/>
    </p:embeddedFont>
    <p:embeddedFont>
      <p:font typeface="Helvetica Neue Light"/>
      <p:regular r:id="rId84"/>
      <p:bold r:id="rId85"/>
      <p:italic r:id="rId86"/>
      <p:boldItalic r:id="rId87"/>
    </p:embeddedFont>
    <p:embeddedFont>
      <p:font typeface="Roboto Mono"/>
      <p:regular r:id="rId88"/>
      <p:bold r:id="rId89"/>
      <p:italic r:id="rId90"/>
      <p:boldItalic r:id="rId91"/>
    </p:embeddedFont>
    <p:embeddedFont>
      <p:font typeface="DM Sans"/>
      <p:regular r:id="rId92"/>
      <p:bold r:id="rId93"/>
      <p:italic r:id="rId94"/>
      <p:boldItalic r:id="rId9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9DAF25D-8A93-4BB9-A608-75C183A53C72}">
  <a:tblStyle styleId="{E9DAF25D-8A93-4BB9-A608-75C183A53C72}" styleName="Table_0">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99BE8BF-8CCE-4F6C-AF76-A95AC32324ED}"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HelveticaNeueLight-regular.fntdata"/><Relationship Id="rId83" Type="http://schemas.openxmlformats.org/officeDocument/2006/relationships/font" Target="fonts/HelveticaNeue-boldItalic.fntdata"/><Relationship Id="rId42" Type="http://schemas.openxmlformats.org/officeDocument/2006/relationships/slide" Target="slides/slide36.xml"/><Relationship Id="rId86" Type="http://schemas.openxmlformats.org/officeDocument/2006/relationships/font" Target="fonts/HelveticaNeueLight-italic.fntdata"/><Relationship Id="rId41" Type="http://schemas.openxmlformats.org/officeDocument/2006/relationships/slide" Target="slides/slide35.xml"/><Relationship Id="rId85" Type="http://schemas.openxmlformats.org/officeDocument/2006/relationships/font" Target="fonts/HelveticaNeueLight-bold.fntdata"/><Relationship Id="rId44" Type="http://schemas.openxmlformats.org/officeDocument/2006/relationships/slide" Target="slides/slide38.xml"/><Relationship Id="rId88" Type="http://schemas.openxmlformats.org/officeDocument/2006/relationships/font" Target="fonts/RobotoMono-regular.fntdata"/><Relationship Id="rId43" Type="http://schemas.openxmlformats.org/officeDocument/2006/relationships/slide" Target="slides/slide37.xml"/><Relationship Id="rId87" Type="http://schemas.openxmlformats.org/officeDocument/2006/relationships/font" Target="fonts/HelveticaNeueLight-boldItalic.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RobotoMono-bold.fntdata"/><Relationship Id="rId80" Type="http://schemas.openxmlformats.org/officeDocument/2006/relationships/font" Target="fonts/HelveticaNeue-regular.fntdata"/><Relationship Id="rId82" Type="http://schemas.openxmlformats.org/officeDocument/2006/relationships/font" Target="fonts/HelveticaNeue-italic.fntdata"/><Relationship Id="rId81" Type="http://schemas.openxmlformats.org/officeDocument/2006/relationships/font" Target="fonts/HelveticaNeue-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font" Target="fonts/Anton-regular.fntdata"/><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95" Type="http://schemas.openxmlformats.org/officeDocument/2006/relationships/font" Target="fonts/DMSans-boldItalic.fntdata"/><Relationship Id="rId50" Type="http://schemas.openxmlformats.org/officeDocument/2006/relationships/slide" Target="slides/slide44.xml"/><Relationship Id="rId94" Type="http://schemas.openxmlformats.org/officeDocument/2006/relationships/font" Target="fonts/DMSans-italic.fntdata"/><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RobotoMono-boldItalic.fntdata"/><Relationship Id="rId90" Type="http://schemas.openxmlformats.org/officeDocument/2006/relationships/font" Target="fonts/RobotoMono-italic.fntdata"/><Relationship Id="rId93" Type="http://schemas.openxmlformats.org/officeDocument/2006/relationships/font" Target="fonts/DMSans-bold.fntdata"/><Relationship Id="rId92" Type="http://schemas.openxmlformats.org/officeDocument/2006/relationships/font" Target="fonts/DMSans-regular.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presentation/d/1vieCGzAPuYf5vWsu8Xgbn_2Ax4QNLnXO/edit?usp=sharing&amp;ouid=103396586770751045195&amp;rtpof=true&amp;sd=true" TargetMode="External"/><Relationship Id="rId3" Type="http://schemas.openxmlformats.org/officeDocument/2006/relationships/hyperlink" Target="https://www.youtube.com/watch?v=PJL8iYTIY3E&amp;feature=youtu.be"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presentation/d/1vieCGzAPuYf5vWsu8Xgbn_2Ax4QNLnXO/edit?usp=sharing&amp;ouid=103396586770751045195&amp;rtpof=true&amp;sd=true" TargetMode="External"/><Relationship Id="rId3" Type="http://schemas.openxmlformats.org/officeDocument/2006/relationships/hyperlink" Target="https://www.youtube.com/watch?v=PJL8iYTIY3E&amp;feature=youtu.be" TargetMode="Externa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contenidos@coderhouse.com" TargetMode="Externa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eate.kahoot.it/details/ae3dd43c-5b72-49a8-9f91-86e4c3ac921a" TargetMode="Externa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1b6fc352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1b6fc352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09cedf9c74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09cedf9c74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0e98aa634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0e98aa634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1b6fc352d6_0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1b6fc352d6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9cedf9c74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09cedf9c74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1b6fc352d6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1b6fc352d6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09cedf9c74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09cedf9c74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1b6fc352d6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1b6fc352d6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09cedf9c74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09cedf9c74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09cedf9c74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09cedf9c74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Concepto de estructura condicional (IF) secuencial donde se chequea una o varias condiciones, en caso de que se cumpla se ejecuta cierta parte, en caso contrario se tiene una ejecución alterna o en su defecto una salida del condicional</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1b6fc352d6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1b6fc352d6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ACTIVIDAD que se puede llevar a cabo en formato “Breakout Rooms”</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el profesor:</a:t>
            </a:r>
            <a:endParaRPr b="1">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Crear breakout rooms para los equipos. De no saber cómo, favor de revisar el siguiente tutorial: </a:t>
            </a:r>
            <a:endParaRPr>
              <a:solidFill>
                <a:schemeClr val="dk1"/>
              </a:solidFill>
              <a:latin typeface="DM Sans"/>
              <a:ea typeface="DM Sans"/>
              <a:cs typeface="DM Sans"/>
              <a:sym typeface="DM Sans"/>
            </a:endParaRPr>
          </a:p>
          <a:p>
            <a:pPr indent="-298450" lvl="1" marL="914400" rtl="0" algn="l">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PPT: </a:t>
            </a:r>
            <a:r>
              <a:rPr lang="es" u="sng">
                <a:solidFill>
                  <a:schemeClr val="hlink"/>
                </a:solidFill>
                <a:latin typeface="DM Sans"/>
                <a:ea typeface="DM Sans"/>
                <a:cs typeface="DM Sans"/>
                <a:sym typeface="DM Sans"/>
                <a:hlinkClick r:id="rId2"/>
              </a:rPr>
              <a:t>https://docs.google.com/presentation/d/1vieCGzAPuYf5vWsu8Xgbn_2Ax4QNLnXO/edit?usp=sharing&amp;ouid=103396586770751045195&amp;rtpof=true&amp;sd=true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1" marL="914400" rtl="0" algn="l">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video: </a:t>
            </a:r>
            <a:r>
              <a:rPr lang="es" u="sng">
                <a:solidFill>
                  <a:schemeClr val="hlink"/>
                </a:solidFill>
                <a:latin typeface="DM Sans"/>
                <a:ea typeface="DM Sans"/>
                <a:cs typeface="DM Sans"/>
                <a:sym typeface="DM Sans"/>
                <a:hlinkClick r:id="rId3"/>
              </a:rPr>
              <a:t>https://www.youtube.com/watch?v=PJL8iYTIY3E&amp;feature=youtu.be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Se recomienda que los equipos sean de números pares, máximo 4 participantes por equipo y de así requerirse, ser acompañados por un tutor.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1b6fc352d6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1b6fc352d6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Temario del curso</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 Se muestra al</a:t>
            </a:r>
            <a:r>
              <a:rPr b="1" lang="es">
                <a:solidFill>
                  <a:schemeClr val="dk1"/>
                </a:solidFill>
                <a:latin typeface="DM Sans"/>
                <a:ea typeface="DM Sans"/>
                <a:cs typeface="DM Sans"/>
                <a:sym typeface="DM Sans"/>
              </a:rPr>
              <a:t> inicio</a:t>
            </a:r>
            <a:r>
              <a:rPr lang="es">
                <a:solidFill>
                  <a:schemeClr val="dk1"/>
                </a:solidFill>
                <a:latin typeface="DM Sans"/>
                <a:ea typeface="DM Sans"/>
                <a:cs typeface="DM Sans"/>
                <a:sym typeface="DM Sans"/>
              </a:rPr>
              <a:t> de cada clase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 Tiene un aspecto similar a un </a:t>
            </a:r>
            <a:r>
              <a:rPr b="1" lang="es">
                <a:solidFill>
                  <a:schemeClr val="dk1"/>
                </a:solidFill>
                <a:latin typeface="DM Sans"/>
                <a:ea typeface="DM Sans"/>
                <a:cs typeface="DM Sans"/>
                <a:sym typeface="DM Sans"/>
              </a:rPr>
              <a:t>calendario.</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 Resume rápidamente: título de la clase, número y contenidos que abarca</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 Guía rápida tanto para docentes, como para estudiantes.</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 Para mayor ubicación en el curso, también muestra en un tamaño más pequeño lo sucedido la clase anterior y la siguiente.</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 </a:t>
            </a:r>
            <a:r>
              <a:rPr b="1" lang="es">
                <a:solidFill>
                  <a:schemeClr val="dk1"/>
                </a:solidFill>
                <a:latin typeface="DM Sans"/>
                <a:ea typeface="DM Sans"/>
                <a:cs typeface="DM Sans"/>
                <a:sym typeface="DM Sans"/>
              </a:rPr>
              <a:t>Se colocan los temas de la clase</a:t>
            </a:r>
            <a:r>
              <a:rPr lang="es">
                <a:solidFill>
                  <a:schemeClr val="dk1"/>
                </a:solidFill>
                <a:latin typeface="DM Sans"/>
                <a:ea typeface="DM Sans"/>
                <a:cs typeface="DM Sans"/>
                <a:sym typeface="DM Sans"/>
              </a:rPr>
              <a:t> y deben enlazarse a la diapositiva correspondiente.</a:t>
            </a:r>
            <a:endParaRPr>
              <a:solidFill>
                <a:schemeClr val="dk1"/>
              </a:solidFill>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1b6fc352d6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1b6fc352d6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1b6fc352d6_0_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1b6fc352d6_0_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09cedf9c74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09cedf9c74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1b6fc352d6_0_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1b6fc352d6_0_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1b6fc352d6_0_7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1b6fc352d6_0_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1b6fc352d6_0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1b6fc352d6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1b6fc352d6_0_9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1b6fc352d6_0_9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1b6fc352d6_0_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1b6fc352d6_0_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1b6fc352d6_0_1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1b6fc352d6_0_1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09cedf9c74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09cedf9c74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1b6fc352d6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1b6fc352d6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 Indican aquello que se pretende que el estudiante logre con la clase. Recuerda que se enuncian en principio con el verbo en infinitivo delante (por ejemplo: “Comprender…”, “Analizar…”, “conocer…”, etc). Se debe destacar en negrita el verbo. </a:t>
            </a:r>
            <a:r>
              <a:rPr b="1" lang="es">
                <a:solidFill>
                  <a:schemeClr val="dk1"/>
                </a:solidFill>
                <a:latin typeface="DM Sans"/>
                <a:ea typeface="DM Sans"/>
                <a:cs typeface="DM Sans"/>
                <a:sym typeface="DM Sans"/>
              </a:rPr>
              <a:t>Los objetivos deben ser concretos, medibles y coherentes con los contenidos.</a:t>
            </a:r>
            <a:endParaRPr b="1">
              <a:solidFill>
                <a:schemeClr val="dk1"/>
              </a:solidFill>
              <a:latin typeface="DM Sans"/>
              <a:ea typeface="DM Sans"/>
              <a:cs typeface="DM Sans"/>
              <a:sym typeface="DM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1b6fc352d6_0_10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1b6fc352d6_0_1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09cedf9c74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09cedf9c74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solución está dentro del Colab llamado Clase_04.ipynb. Se recomienda compartir pantalla.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1b6fc352d6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1b6fc352d6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solución está dentro del Colab llamado Clase_04.ipynb. Se recomienda compartir pantalla.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1b6fc352d6_0_1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1b6fc352d6_0_1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Obligatoria siempre.</a:t>
            </a:r>
            <a:r>
              <a:rPr lang="es">
                <a:solidFill>
                  <a:schemeClr val="dk1"/>
                </a:solidFill>
                <a:latin typeface="DM Sans"/>
                <a:ea typeface="DM Sans"/>
                <a:cs typeface="DM Sans"/>
                <a:sym typeface="DM Sans"/>
              </a:rPr>
              <a:t> A la hora del Break, entre 5 y 10 minutos. Considerar ubicar este espacio en un momento adecuado de la clase. Al volver, mostrar los resultados de la pregunta del anterior slide y generar un breve intercambio.</a:t>
            </a:r>
            <a:endParaRPr>
              <a:latin typeface="DM Sans"/>
              <a:ea typeface="DM Sans"/>
              <a:cs typeface="DM Sans"/>
              <a:sym typeface="DM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1b6fc352d6_0_1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1b6fc352d6_0_1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1b6fc352d6_0_1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1b6fc352d6_0_1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1b6fc352d6_0_1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1b6fc352d6_0_1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09cedf9c74_0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09cedf9c74_0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09cedf9c74_0_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09cedf9c74_0_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1b6fc352d6_0_1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1b6fc352d6_0_1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1b6fc352d6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1b6fc352d6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Se puede usar para comenzar o finalizar la clase, según sea más conveniente. La información de este slide es de relleno.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a:t>
            </a:r>
            <a:r>
              <a:rPr b="1" lang="es">
                <a:solidFill>
                  <a:schemeClr val="dk1"/>
                </a:solidFill>
                <a:highlight>
                  <a:srgbClr val="EAFF6A"/>
                </a:highlight>
                <a:latin typeface="DM Sans"/>
                <a:ea typeface="DM Sans"/>
                <a:cs typeface="DM Sans"/>
                <a:sym typeface="DM Sans"/>
              </a:rPr>
              <a:t>Mapa de conceptos (genérico)</a:t>
            </a:r>
            <a:endParaRPr b="1">
              <a:solidFill>
                <a:schemeClr val="dk1"/>
              </a:solidFill>
              <a:highlight>
                <a:srgbClr val="EAFF6A"/>
              </a:highlight>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Muestra rápidamente los contenidos de la clase y cómo se relacionan. Ayuda a los estudiantes a evitar “perderse” durante la clase, al avanzar en un sentido lineal una diapositiva tras otra. El ejemplo pertenece a la primera clase del curso UX/UI.</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Sugerencia</a:t>
            </a:r>
            <a:r>
              <a:rPr lang="es">
                <a:solidFill>
                  <a:schemeClr val="dk1"/>
                </a:solidFill>
                <a:latin typeface="DM Sans"/>
                <a:ea typeface="DM Sans"/>
                <a:cs typeface="DM Sans"/>
                <a:sym typeface="DM Sans"/>
              </a:rPr>
              <a:t>: </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-También se pueden mostrar con un menor énfasis o colores apagados, aquellos contenidos de clases anteriores y que se vinculen con la actual. </a:t>
            </a:r>
            <a:endParaRPr>
              <a:solidFill>
                <a:schemeClr val="dk1"/>
              </a:solidFill>
              <a:latin typeface="DM Sans"/>
              <a:ea typeface="DM Sans"/>
              <a:cs typeface="DM Sans"/>
              <a:sym typeface="DM Sans"/>
            </a:endParaRPr>
          </a:p>
          <a:p>
            <a:pPr indent="0" lvl="0" marL="0" rtl="0" algn="l">
              <a:spcBef>
                <a:spcPts val="0"/>
              </a:spcBef>
              <a:spcAft>
                <a:spcPts val="0"/>
              </a:spcAft>
              <a:buNone/>
            </a:pPr>
            <a:r>
              <a:rPr lang="es">
                <a:solidFill>
                  <a:schemeClr val="dk1"/>
                </a:solidFill>
                <a:latin typeface="DM Sans"/>
                <a:ea typeface="DM Sans"/>
                <a:cs typeface="DM Sans"/>
                <a:sym typeface="DM Sans"/>
              </a:rPr>
              <a:t>-Resaltar con color los temas que se abordan en la clase.</a:t>
            </a:r>
            <a:endParaRPr>
              <a:solidFill>
                <a:schemeClr val="dk1"/>
              </a:solidFill>
              <a:latin typeface="DM Sans"/>
              <a:ea typeface="DM Sans"/>
              <a:cs typeface="DM Sans"/>
              <a:sym typeface="DM Sans"/>
            </a:endParaRPr>
          </a:p>
          <a:p>
            <a:pPr indent="0" lvl="0" marL="0" rtl="0" algn="l">
              <a:spcBef>
                <a:spcPts val="0"/>
              </a:spcBef>
              <a:spcAft>
                <a:spcPts val="0"/>
              </a:spcAft>
              <a:buNone/>
            </a:pPr>
            <a:r>
              <a:t/>
            </a:r>
            <a:endParaRPr>
              <a:solidFill>
                <a:schemeClr val="dk1"/>
              </a:solidFill>
              <a:latin typeface="DM Sans"/>
              <a:ea typeface="DM Sans"/>
              <a:cs typeface="DM Sans"/>
              <a:sym typeface="DM Sans"/>
            </a:endParaRPr>
          </a:p>
          <a:p>
            <a:pPr indent="0" lvl="0" marL="0" rtl="0" algn="l">
              <a:spcBef>
                <a:spcPts val="0"/>
              </a:spcBef>
              <a:spcAft>
                <a:spcPts val="0"/>
              </a:spcAft>
              <a:buNone/>
            </a:pPr>
            <a:r>
              <a:rPr lang="es">
                <a:solidFill>
                  <a:schemeClr val="dk1"/>
                </a:solidFill>
                <a:latin typeface="DM Sans"/>
                <a:ea typeface="DM Sans"/>
                <a:cs typeface="DM Sans"/>
                <a:sym typeface="DM Sans"/>
              </a:rPr>
              <a:t>Colores</a:t>
            </a:r>
            <a:endParaRPr>
              <a:solidFill>
                <a:schemeClr val="dk1"/>
              </a:solidFill>
              <a:latin typeface="DM Sans"/>
              <a:ea typeface="DM Sans"/>
              <a:cs typeface="DM Sans"/>
              <a:sym typeface="DM Sans"/>
            </a:endParaRPr>
          </a:p>
          <a:p>
            <a:pPr indent="0" lvl="0" marL="0" rtl="0" algn="l">
              <a:spcBef>
                <a:spcPts val="0"/>
              </a:spcBef>
              <a:spcAft>
                <a:spcPts val="0"/>
              </a:spcAft>
              <a:buNone/>
            </a:pPr>
            <a:r>
              <a:rPr lang="es">
                <a:solidFill>
                  <a:schemeClr val="dk1"/>
                </a:solidFill>
                <a:latin typeface="DM Sans"/>
                <a:ea typeface="DM Sans"/>
                <a:cs typeface="DM Sans"/>
                <a:sym typeface="DM Sans"/>
              </a:rPr>
              <a:t>Categorías principales: Pleno en #27282d con texto en blanco.</a:t>
            </a:r>
            <a:endParaRPr>
              <a:solidFill>
                <a:schemeClr val="dk1"/>
              </a:solidFill>
              <a:latin typeface="DM Sans"/>
              <a:ea typeface="DM Sans"/>
              <a:cs typeface="DM Sans"/>
              <a:sym typeface="DM Sans"/>
            </a:endParaRPr>
          </a:p>
          <a:p>
            <a:pPr indent="0" lvl="0" marL="0" rtl="0" algn="l">
              <a:spcBef>
                <a:spcPts val="0"/>
              </a:spcBef>
              <a:spcAft>
                <a:spcPts val="0"/>
              </a:spcAft>
              <a:buNone/>
            </a:pPr>
            <a:r>
              <a:rPr lang="es">
                <a:solidFill>
                  <a:schemeClr val="dk1"/>
                </a:solidFill>
                <a:latin typeface="DM Sans"/>
                <a:ea typeface="DM Sans"/>
                <a:cs typeface="DM Sans"/>
                <a:sym typeface="DM Sans"/>
              </a:rPr>
              <a:t>Categorías secundarias (o a destacar): Pleno en #393b43 con texto en blanco.</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Categorías terciarias: Borde en #393b43 con texto en #222222.</a:t>
            </a:r>
            <a:endParaRPr>
              <a:solidFill>
                <a:schemeClr val="dk1"/>
              </a:solidFill>
              <a:latin typeface="DM Sans"/>
              <a:ea typeface="DM Sans"/>
              <a:cs typeface="DM Sans"/>
              <a:sym typeface="DM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09cedf9c74_0_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09cedf9c74_0_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1b6fc352d6_0_1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1b6fc352d6_0_1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1b6fc352d6_0_1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1b6fc352d6_0_1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1b6fc352d6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1b6fc352d6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1b6fc352d6_0_1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1b6fc352d6_0_1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1b6fc352d6_0_1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1b6fc352d6_0_1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1b6fc352d6_0_1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1b6fc352d6_0_1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1b6fc352d6_0_1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1b6fc352d6_0_1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11b6fc352d6_0_1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11b6fc352d6_0_1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1b6fc352d6_0_1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11b6fc352d6_0_1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1b6fc352d6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1b6fc352d6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Primera clase.</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11b6fc352d6_0_15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11b6fc352d6_0_1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1b6fc352d6_0_1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1b6fc352d6_0_1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1b6fc352d6_0_1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11b6fc352d6_0_1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1b6fc352d6_0_1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11b6fc352d6_0_1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11b6fc352d6_0_1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11b6fc352d6_0_1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11b6fc352d6_0_1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11b6fc352d6_0_1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1b6fc352d6_0_1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11b6fc352d6_0_1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11b6fc352d6_0_1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11b6fc352d6_0_1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11b6fc352d6_0_1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11b6fc352d6_0_1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11b6fc352d6_0_1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11b6fc352d6_0_1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1b6fc352d6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1b6fc352d6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1b6fc352d6_0_1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11b6fc352d6_0_1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11b6fc352d6_0_1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11b6fc352d6_0_1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11b6fc352d6_0_1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11b6fc352d6_0_1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11b6fc352d6_0_1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11b6fc352d6_0_1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ACTIVIDAD que se puede llevar a cabo en formato “Breakout Rooms”</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Para el profesor:</a:t>
            </a:r>
            <a:endParaRPr b="1">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Crear breakout rooms para los equipos. De no saber cómo, favor de revisar el siguiente tutorial: </a:t>
            </a:r>
            <a:endParaRPr>
              <a:solidFill>
                <a:schemeClr val="dk1"/>
              </a:solidFill>
              <a:latin typeface="DM Sans"/>
              <a:ea typeface="DM Sans"/>
              <a:cs typeface="DM Sans"/>
              <a:sym typeface="DM Sans"/>
            </a:endParaRPr>
          </a:p>
          <a:p>
            <a:pPr indent="-298450" lvl="1" marL="914400" rtl="0" algn="l">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PPT: </a:t>
            </a:r>
            <a:r>
              <a:rPr lang="es" u="sng">
                <a:solidFill>
                  <a:schemeClr val="hlink"/>
                </a:solidFill>
                <a:latin typeface="DM Sans"/>
                <a:ea typeface="DM Sans"/>
                <a:cs typeface="DM Sans"/>
                <a:sym typeface="DM Sans"/>
                <a:hlinkClick r:id="rId2"/>
              </a:rPr>
              <a:t>https://docs.google.com/presentation/d/1vieCGzAPuYf5vWsu8Xgbn_2Ax4QNLnXO/edit?usp=sharing&amp;ouid=103396586770751045195&amp;rtpof=true&amp;sd=true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1" marL="914400" rtl="0" algn="l">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video: </a:t>
            </a:r>
            <a:r>
              <a:rPr lang="es" u="sng">
                <a:solidFill>
                  <a:schemeClr val="hlink"/>
                </a:solidFill>
                <a:latin typeface="DM Sans"/>
                <a:ea typeface="DM Sans"/>
                <a:cs typeface="DM Sans"/>
                <a:sym typeface="DM Sans"/>
                <a:hlinkClick r:id="rId3"/>
              </a:rPr>
              <a:t>https://www.youtube.com/watch?v=PJL8iYTIY3E&amp;feature=youtu.be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Se recomienda que los equipos sean de números pares, máximo 4 participantes por equipo y de así requerirse, ser acompañados por un tutor.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11b6fc352d6_0_1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11b6fc352d6_0_1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1b6fc352d6_0_1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11b6fc352d6_0_1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11b6fc352d6_0_1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11b6fc352d6_0_1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Se sugiere ubicar al finalizar la explicación de algún tema, para abrir formalmente el espacio de preguntas y ordenar la interacción.</a:t>
            </a:r>
            <a:endParaRPr>
              <a:latin typeface="DM Sans"/>
              <a:ea typeface="DM Sans"/>
              <a:cs typeface="DM Sans"/>
              <a:sym typeface="DM San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1b6fc352d6_0_1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11b6fc352d6_0_1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Portada de Material Ampliado</a:t>
            </a:r>
            <a:endParaRPr>
              <a:latin typeface="DM Sans"/>
              <a:ea typeface="DM Sans"/>
              <a:cs typeface="DM Sans"/>
              <a:sym typeface="DM Sans"/>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1b6fc352d6_0_1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11b6fc352d6_0_1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Colocar el link de los recursos en el nombre de cada uno, así son autocontenidos y transparentes. </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que los estudiantes puedan explorar en sus casas los recursos vistos en clase: libros, artículos, herramientas, websites, videos (ajenos a Coder)</a:t>
            </a:r>
            <a:endParaRPr>
              <a:solidFill>
                <a:schemeClr val="dk1"/>
              </a:solidFill>
              <a:latin typeface="DM Sans"/>
              <a:ea typeface="DM Sans"/>
              <a:cs typeface="DM Sans"/>
              <a:sym typeface="DM Sans"/>
            </a:endParaRPr>
          </a:p>
          <a:p>
            <a:pPr indent="0" lvl="0" marL="0" rtl="0" algn="l">
              <a:spcBef>
                <a:spcPts val="0"/>
              </a:spcBef>
              <a:spcAft>
                <a:spcPts val="0"/>
              </a:spcAft>
              <a:buNone/>
            </a:pPr>
            <a:r>
              <a:rPr lang="es">
                <a:solidFill>
                  <a:schemeClr val="dk1"/>
                </a:solidFill>
                <a:latin typeface="DM Sans"/>
                <a:ea typeface="DM Sans"/>
                <a:cs typeface="DM Sans"/>
                <a:sym typeface="DM Sans"/>
              </a:rPr>
              <a:t>Enviar el contenido a integrar a </a:t>
            </a:r>
            <a:r>
              <a:rPr lang="es" u="sng">
                <a:solidFill>
                  <a:schemeClr val="hlink"/>
                </a:solidFill>
                <a:latin typeface="DM Sans"/>
                <a:ea typeface="DM Sans"/>
                <a:cs typeface="DM Sans"/>
                <a:sym typeface="DM Sans"/>
                <a:hlinkClick r:id="rId2"/>
              </a:rPr>
              <a:t>contenidos@coderhouse.com</a:t>
            </a:r>
            <a:r>
              <a:rPr lang="es">
                <a:solidFill>
                  <a:schemeClr val="dk1"/>
                </a:solidFill>
                <a:latin typeface="DM Sans"/>
                <a:ea typeface="DM Sans"/>
                <a:cs typeface="DM Sans"/>
                <a:sym typeface="DM Sans"/>
              </a:rPr>
              <a:t> para que lo podamos incluir en el Repositorio.</a:t>
            </a:r>
            <a:endParaRPr>
              <a:solidFill>
                <a:schemeClr val="dk1"/>
              </a:solidFill>
              <a:latin typeface="DM Sans"/>
              <a:ea typeface="DM Sans"/>
              <a:cs typeface="DM Sans"/>
              <a:sym typeface="DM Sans"/>
            </a:endParaRPr>
          </a:p>
          <a:p>
            <a:pPr indent="0" lvl="0" marL="0" rtl="0" algn="l">
              <a:spcBef>
                <a:spcPts val="0"/>
              </a:spcBef>
              <a:spcAft>
                <a:spcPts val="0"/>
              </a:spcAft>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accent1"/>
                </a:solidFill>
                <a:latin typeface="DM Sans"/>
                <a:ea typeface="DM Sans"/>
                <a:cs typeface="DM Sans"/>
                <a:sym typeface="DM Sans"/>
              </a:rPr>
              <a:t>El material recomendado es únicamente a modo de sugerencia.</a:t>
            </a:r>
            <a:br>
              <a:rPr b="1" lang="es">
                <a:solidFill>
                  <a:schemeClr val="accent1"/>
                </a:solidFill>
                <a:latin typeface="DM Sans"/>
                <a:ea typeface="DM Sans"/>
                <a:cs typeface="DM Sans"/>
                <a:sym typeface="DM Sans"/>
              </a:rPr>
            </a:br>
            <a:r>
              <a:rPr b="1" lang="es">
                <a:solidFill>
                  <a:schemeClr val="accent1"/>
                </a:solidFill>
                <a:latin typeface="DM Sans"/>
                <a:ea typeface="DM Sans"/>
                <a:cs typeface="DM Sans"/>
                <a:sym typeface="DM Sans"/>
              </a:rPr>
              <a:t>Coderhouse no brinda este material por estar sujeto a derechos de autor.</a:t>
            </a:r>
            <a:endParaRPr>
              <a:solidFill>
                <a:schemeClr val="accent1"/>
              </a:solidFill>
              <a:latin typeface="DM Sans"/>
              <a:ea typeface="DM Sans"/>
              <a:cs typeface="DM Sans"/>
              <a:sym typeface="DM Sans"/>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11b6fc352d6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11b6fc352d6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Se puede usar para comenzar o finalizar la clase, según sea más conveniente..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Glosario</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Repasa y define rápidamente los conceptos centrales acumulados. Ayuda a los estudiantes a recuperar aquellos saberes que se darán por dados.</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Sugerencia:</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Puede incorporarse links e imágenes que apoyen al concepto presentado.</a:t>
            </a:r>
            <a:endParaRPr>
              <a:latin typeface="DM Sans"/>
              <a:ea typeface="DM Sans"/>
              <a:cs typeface="DM Sans"/>
              <a:sym typeface="DM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0e98aa63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0e98aa63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u="sng">
                <a:solidFill>
                  <a:schemeClr val="hlink"/>
                </a:solidFill>
                <a:hlinkClick r:id="rId2"/>
              </a:rPr>
              <a:t>https://create.kahoot.it/details/ae3dd43c-5b72-49a8-9f91-86e4c3ac921a</a:t>
            </a:r>
            <a:r>
              <a:rPr lang="es">
                <a:solidFill>
                  <a:schemeClr val="dk1"/>
                </a:solidFill>
              </a:rPr>
              <a:t> ¡</a:t>
            </a:r>
            <a:r>
              <a:rPr lang="es">
                <a:solidFill>
                  <a:schemeClr val="dk1"/>
                </a:solidFill>
              </a:rPr>
              <a:t>Recuerda</a:t>
            </a:r>
            <a:r>
              <a:rPr lang="es">
                <a:solidFill>
                  <a:schemeClr val="dk1"/>
                </a:solidFill>
              </a:rPr>
              <a:t> ingresar con la cuenta premium de Coder!</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1b6fc352d6_0_1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1b6fc352d6_0_1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1b6fc352d6_0_1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11b6fc352d6_0_1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 Completar el resumen con palabras claves de lo visto. En caso de cerrar con el “mapa de conceptos” se puede sacar. </a:t>
            </a:r>
            <a:endParaRPr>
              <a:latin typeface="DM Sans"/>
              <a:ea typeface="DM Sans"/>
              <a:cs typeface="DM Sans"/>
              <a:sym typeface="DM Sans"/>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11b6fc352d6_0_1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11b6fc352d6_0_1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1b6fc352d6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1b6fc352d6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1b6fc352d6_0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1b6fc352d6_0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9.png"/><Relationship Id="rId3"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3.png"/><Relationship Id="rId3"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3.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2.png"/><Relationship Id="rId3"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0.png"/><Relationship Id="rId3"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 Id="rId3"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2.png"/><Relationship Id="rId3"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p:cSld name="CUSTOM_37">
    <p:spTree>
      <p:nvGrpSpPr>
        <p:cNvPr id="50" name="Shape 5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1">
  <p:cSld name="Diseño personalizado 2">
    <p:spTree>
      <p:nvGrpSpPr>
        <p:cNvPr id="51" name="Shape 51"/>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52" name="Shape 52"/>
        <p:cNvGrpSpPr/>
        <p:nvPr/>
      </p:nvGrpSpPr>
      <p:grpSpPr>
        <a:xfrm>
          <a:off x="0" y="0"/>
          <a:ext cx="0" cy="0"/>
          <a:chOff x="0" y="0"/>
          <a:chExt cx="0" cy="0"/>
        </a:xfrm>
      </p:grpSpPr>
      <p:pic>
        <p:nvPicPr>
          <p:cNvPr id="53" name="Google Shape;53;p15"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_2">
    <p:bg>
      <p:bgPr>
        <a:blipFill>
          <a:blip r:embed="rId2">
            <a:alphaModFix/>
          </a:blip>
          <a:stretch>
            <a:fillRect/>
          </a:stretch>
        </a:blipFill>
      </p:bgPr>
    </p:bg>
    <p:spTree>
      <p:nvGrpSpPr>
        <p:cNvPr id="54" name="Shape 54"/>
        <p:cNvGrpSpPr/>
        <p:nvPr/>
      </p:nvGrpSpPr>
      <p:grpSpPr>
        <a:xfrm>
          <a:off x="0" y="0"/>
          <a:ext cx="0" cy="0"/>
          <a:chOff x="0" y="0"/>
          <a:chExt cx="0" cy="0"/>
        </a:xfrm>
      </p:grpSpPr>
      <p:pic>
        <p:nvPicPr>
          <p:cNvPr id="55" name="Google Shape;55;p16"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56" name="Shape 56"/>
        <p:cNvGrpSpPr/>
        <p:nvPr/>
      </p:nvGrpSpPr>
      <p:grpSpPr>
        <a:xfrm>
          <a:off x="0" y="0"/>
          <a:ext cx="0" cy="0"/>
          <a:chOff x="0" y="0"/>
          <a:chExt cx="0" cy="0"/>
        </a:xfrm>
      </p:grpSpPr>
      <p:pic>
        <p:nvPicPr>
          <p:cNvPr id="57" name="Google Shape;57;p17" title="logo coderhouse"/>
          <p:cNvPicPr preferRelativeResize="0"/>
          <p:nvPr/>
        </p:nvPicPr>
        <p:blipFill>
          <a:blip r:embed="rId2">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58" name="Shape 58"/>
        <p:cNvGrpSpPr/>
        <p:nvPr/>
      </p:nvGrpSpPr>
      <p:grpSpPr>
        <a:xfrm>
          <a:off x="0" y="0"/>
          <a:ext cx="0" cy="0"/>
          <a:chOff x="0" y="0"/>
          <a:chExt cx="0" cy="0"/>
        </a:xfrm>
      </p:grpSpPr>
      <p:pic>
        <p:nvPicPr>
          <p:cNvPr id="59" name="Google Shape;59;p18" title="logo coderhouse"/>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60" name="Shape 60"/>
        <p:cNvGrpSpPr/>
        <p:nvPr/>
      </p:nvGrpSpPr>
      <p:grpSpPr>
        <a:xfrm>
          <a:off x="0" y="0"/>
          <a:ext cx="0" cy="0"/>
          <a:chOff x="0" y="0"/>
          <a:chExt cx="0" cy="0"/>
        </a:xfrm>
      </p:grpSpPr>
      <p:pic>
        <p:nvPicPr>
          <p:cNvPr id="61" name="Google Shape;61;p19"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1">
  <p:cSld name="SECTION_HEADER_1_1_1_1_1_1_1_3">
    <p:bg>
      <p:bgPr>
        <a:blipFill>
          <a:blip r:embed="rId2">
            <a:alphaModFix/>
          </a:blip>
          <a:stretch>
            <a:fillRect/>
          </a:stretch>
        </a:blipFill>
      </p:bgPr>
    </p:bg>
    <p:spTree>
      <p:nvGrpSpPr>
        <p:cNvPr id="62" name="Shape 62"/>
        <p:cNvGrpSpPr/>
        <p:nvPr/>
      </p:nvGrpSpPr>
      <p:grpSpPr>
        <a:xfrm>
          <a:off x="0" y="0"/>
          <a:ext cx="0" cy="0"/>
          <a:chOff x="0" y="0"/>
          <a:chExt cx="0" cy="0"/>
        </a:xfrm>
      </p:grpSpPr>
      <p:sp>
        <p:nvSpPr>
          <p:cNvPr id="63" name="Google Shape;63;p20"/>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4" name="Google Shape;64;p20"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_2">
    <p:bg>
      <p:bgPr>
        <a:blipFill>
          <a:blip r:embed="rId2">
            <a:alphaModFix/>
          </a:blip>
          <a:stretch>
            <a:fillRect/>
          </a:stretch>
        </a:blipFill>
      </p:bgPr>
    </p:bg>
    <p:spTree>
      <p:nvGrpSpPr>
        <p:cNvPr id="65" name="Shape 65"/>
        <p:cNvGrpSpPr/>
        <p:nvPr/>
      </p:nvGrpSpPr>
      <p:grpSpPr>
        <a:xfrm>
          <a:off x="0" y="0"/>
          <a:ext cx="0" cy="0"/>
          <a:chOff x="0" y="0"/>
          <a:chExt cx="0" cy="0"/>
        </a:xfrm>
      </p:grpSpPr>
      <p:pic>
        <p:nvPicPr>
          <p:cNvPr id="66" name="Google Shape;66;p21"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4">
  <p:cSld name="SECTION_HEADER_1_1_1_1_1_1_1_1_1_7">
    <p:bg>
      <p:bgPr>
        <a:blipFill>
          <a:blip r:embed="rId2">
            <a:alphaModFix/>
          </a:blip>
          <a:stretch>
            <a:fillRect/>
          </a:stretch>
        </a:blipFill>
      </p:bgPr>
    </p:bg>
    <p:spTree>
      <p:nvGrpSpPr>
        <p:cNvPr id="67" name="Shape 67"/>
        <p:cNvGrpSpPr/>
        <p:nvPr/>
      </p:nvGrpSpPr>
      <p:grpSpPr>
        <a:xfrm>
          <a:off x="0" y="0"/>
          <a:ext cx="0" cy="0"/>
          <a:chOff x="0" y="0"/>
          <a:chExt cx="0" cy="0"/>
        </a:xfrm>
      </p:grpSpPr>
      <p:pic>
        <p:nvPicPr>
          <p:cNvPr id="68" name="Google Shape;68;p22"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3">
  <p:cSld name="SECTION_HEADER_1_1_1_1_1_1_1_1_1_5">
    <p:bg>
      <p:bgPr>
        <a:blipFill>
          <a:blip r:embed="rId2">
            <a:alphaModFix/>
          </a:blip>
          <a:stretch>
            <a:fillRect/>
          </a:stretch>
        </a:blipFill>
      </p:bgPr>
    </p:bg>
    <p:spTree>
      <p:nvGrpSpPr>
        <p:cNvPr id="69" name="Shape 69"/>
        <p:cNvGrpSpPr/>
        <p:nvPr/>
      </p:nvGrpSpPr>
      <p:grpSpPr>
        <a:xfrm>
          <a:off x="0" y="0"/>
          <a:ext cx="0" cy="0"/>
          <a:chOff x="0" y="0"/>
          <a:chExt cx="0" cy="0"/>
        </a:xfrm>
      </p:grpSpPr>
      <p:pic>
        <p:nvPicPr>
          <p:cNvPr id="70" name="Google Shape;70;p23"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71" name="Shape 71"/>
        <p:cNvGrpSpPr/>
        <p:nvPr/>
      </p:nvGrpSpPr>
      <p:grpSpPr>
        <a:xfrm>
          <a:off x="0" y="0"/>
          <a:ext cx="0" cy="0"/>
          <a:chOff x="0" y="0"/>
          <a:chExt cx="0" cy="0"/>
        </a:xfrm>
      </p:grpSpPr>
      <p:pic>
        <p:nvPicPr>
          <p:cNvPr id="72" name="Google Shape;72;p24"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2">
  <p:cSld name="SECTION_HEADER_1_1_1_1_1_1_1_1_1_4">
    <p:bg>
      <p:bgPr>
        <a:blipFill>
          <a:blip r:embed="rId2">
            <a:alphaModFix/>
          </a:blip>
          <a:stretch>
            <a:fillRect/>
          </a:stretch>
        </a:blipFill>
      </p:bgPr>
    </p:bg>
    <p:spTree>
      <p:nvGrpSpPr>
        <p:cNvPr id="73" name="Shape 73"/>
        <p:cNvGrpSpPr/>
        <p:nvPr/>
      </p:nvGrpSpPr>
      <p:grpSpPr>
        <a:xfrm>
          <a:off x="0" y="0"/>
          <a:ext cx="0" cy="0"/>
          <a:chOff x="0" y="0"/>
          <a:chExt cx="0" cy="0"/>
        </a:xfrm>
      </p:grpSpPr>
      <p:pic>
        <p:nvPicPr>
          <p:cNvPr id="74" name="Google Shape;74;p25"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slide" Target="/ppt/slides/slide59.xml"/><Relationship Id="rId5" Type="http://schemas.openxmlformats.org/officeDocument/2006/relationships/slide" Target="/ppt/slides/slide8.xml"/><Relationship Id="rId6" Type="http://schemas.openxmlformats.org/officeDocument/2006/relationships/slide" Target="/ppt/slides/slide23.xml"/><Relationship Id="rId7" Type="http://schemas.openxmlformats.org/officeDocument/2006/relationships/slide" Target="/ppt/slides/slide34.xml"/><Relationship Id="rId8" Type="http://schemas.openxmlformats.org/officeDocument/2006/relationships/slide" Target="/ppt/slides/slide4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 Id="rId3"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 Id="rId3" Type="http://schemas.openxmlformats.org/officeDocument/2006/relationships/image" Target="../media/image3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 Id="rId3" Type="http://schemas.openxmlformats.org/officeDocument/2006/relationships/hyperlink" Target="https://www.mixtrategy.com/" TargetMode="External"/><Relationship Id="rId4" Type="http://schemas.openxmlformats.org/officeDocument/2006/relationships/image" Target="../media/image2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4.xml"/><Relationship Id="rId3"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5.xml"/><Relationship Id="rId3" Type="http://schemas.openxmlformats.org/officeDocument/2006/relationships/image" Target="../media/image2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6.xml"/><Relationship Id="rId3" Type="http://schemas.openxmlformats.org/officeDocument/2006/relationships/image" Target="../media/image21.png"/><Relationship Id="rId4" Type="http://schemas.openxmlformats.org/officeDocument/2006/relationships/image" Target="../media/image2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8.xml"/><Relationship Id="rId3" Type="http://schemas.openxmlformats.org/officeDocument/2006/relationships/image" Target="../media/image2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9.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9.gi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0.xml"/><Relationship Id="rId3" Type="http://schemas.openxmlformats.org/officeDocument/2006/relationships/image" Target="../media/image3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1.xml"/><Relationship Id="rId3" Type="http://schemas.openxmlformats.org/officeDocument/2006/relationships/image" Target="../media/image32.png"/><Relationship Id="rId4" Type="http://schemas.openxmlformats.org/officeDocument/2006/relationships/image" Target="../media/image3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2.xml"/><Relationship Id="rId3" Type="http://schemas.openxmlformats.org/officeDocument/2006/relationships/image" Target="../media/image35.png"/><Relationship Id="rId4" Type="http://schemas.openxmlformats.org/officeDocument/2006/relationships/image" Target="../media/image3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3.xml"/><Relationship Id="rId3" Type="http://schemas.openxmlformats.org/officeDocument/2006/relationships/image" Target="../media/image34.png"/><Relationship Id="rId4" Type="http://schemas.openxmlformats.org/officeDocument/2006/relationships/image" Target="../media/image38.png"/><Relationship Id="rId5" Type="http://schemas.openxmlformats.org/officeDocument/2006/relationships/image" Target="../media/image36.png"/><Relationship Id="rId6" Type="http://schemas.openxmlformats.org/officeDocument/2006/relationships/image" Target="../media/image40.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4.xml"/><Relationship Id="rId3" Type="http://schemas.openxmlformats.org/officeDocument/2006/relationships/image" Target="../media/image4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6.xml"/><Relationship Id="rId3" Type="http://schemas.openxmlformats.org/officeDocument/2006/relationships/image" Target="../media/image3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8.xml"/><Relationship Id="rId3" Type="http://schemas.openxmlformats.org/officeDocument/2006/relationships/image" Target="../media/image4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0.xml"/><Relationship Id="rId3" Type="http://schemas.openxmlformats.org/officeDocument/2006/relationships/hyperlink" Target="http://jupyter.org" TargetMode="External"/><Relationship Id="rId4" Type="http://schemas.openxmlformats.org/officeDocument/2006/relationships/hyperlink" Target="https://docs.google.com/document/d/13Zpy81IeiZsszsdWk-oTvuijD_XhAXtJbomwaTPTCA8/edit?usp=sharing"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1.xml"/><Relationship Id="rId3" Type="http://schemas.openxmlformats.org/officeDocument/2006/relationships/hyperlink" Target="https://colab.research.google.com/" TargetMode="External"/><Relationship Id="rId4" Type="http://schemas.openxmlformats.org/officeDocument/2006/relationships/image" Target="../media/image46.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2.xml"/><Relationship Id="rId3" Type="http://schemas.openxmlformats.org/officeDocument/2006/relationships/image" Target="../media/image45.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3.xml"/><Relationship Id="rId3" Type="http://schemas.openxmlformats.org/officeDocument/2006/relationships/image" Target="../media/image18.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4.xml"/><Relationship Id="rId3" Type="http://schemas.openxmlformats.org/officeDocument/2006/relationships/image" Target="../media/image1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5.xml"/><Relationship Id="rId3" Type="http://schemas.openxmlformats.org/officeDocument/2006/relationships/image" Target="../media/image18.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7.xml"/><Relationship Id="rId3" Type="http://schemas.openxmlformats.org/officeDocument/2006/relationships/image" Target="../media/image4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8.xml"/><Relationship Id="rId3" Type="http://schemas.openxmlformats.org/officeDocument/2006/relationships/image" Target="../media/image47.png"/><Relationship Id="rId4" Type="http://schemas.openxmlformats.org/officeDocument/2006/relationships/hyperlink" Target="https://docs.google.com/document/d/1Bs1CxGAg4AZkqpWHOKc00eFxLj7bl0Nxn_TAg6GhCJw/edit?usp=sharing"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2.xml"/><Relationship Id="rId3" Type="http://schemas.openxmlformats.org/officeDocument/2006/relationships/image" Target="../media/image4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26"/>
          <p:cNvSpPr txBox="1"/>
          <p:nvPr/>
        </p:nvSpPr>
        <p:spPr>
          <a:xfrm>
            <a:off x="1461300" y="2252975"/>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INTRODUCCIÓN A LA PROGRAMACIÓN CON PYTHON II</a:t>
            </a:r>
            <a:endParaRPr b="1" sz="4000">
              <a:solidFill>
                <a:srgbClr val="EAFF6A"/>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rgbClr val="EAFF6A"/>
              </a:solidFill>
              <a:latin typeface="DM Sans"/>
              <a:ea typeface="DM Sans"/>
              <a:cs typeface="DM Sans"/>
              <a:sym typeface="DM Sans"/>
            </a:endParaRPr>
          </a:p>
        </p:txBody>
      </p:sp>
      <p:sp>
        <p:nvSpPr>
          <p:cNvPr id="80" name="Google Shape;80;p26"/>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chemeClr val="lt1"/>
                </a:solidFill>
                <a:latin typeface="DM Sans"/>
                <a:ea typeface="DM Sans"/>
                <a:cs typeface="DM Sans"/>
                <a:sym typeface="DM Sans"/>
              </a:rPr>
              <a:t>Clase 04.</a:t>
            </a:r>
            <a:r>
              <a:rPr lang="es" sz="1800">
                <a:solidFill>
                  <a:schemeClr val="lt1"/>
                </a:solidFill>
                <a:latin typeface="DM Sans"/>
                <a:ea typeface="DM Sans"/>
                <a:cs typeface="DM Sans"/>
                <a:sym typeface="DM Sans"/>
              </a:rPr>
              <a:t> DATA SCIENCE</a:t>
            </a:r>
            <a:endParaRPr sz="1600">
              <a:solidFill>
                <a:schemeClr val="lt1"/>
              </a:solidFill>
              <a:latin typeface="DM Sans"/>
              <a:ea typeface="DM Sans"/>
              <a:cs typeface="DM Sans"/>
              <a:sym typeface="DM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5"/>
          <p:cNvSpPr txBox="1"/>
          <p:nvPr/>
        </p:nvSpPr>
        <p:spPr>
          <a:xfrm>
            <a:off x="237275" y="647100"/>
            <a:ext cx="78849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¿Qué son y para qué sirven?</a:t>
            </a:r>
            <a:endParaRPr b="1" sz="4000">
              <a:solidFill>
                <a:schemeClr val="dk1"/>
              </a:solidFill>
              <a:latin typeface="DM Sans"/>
              <a:ea typeface="DM Sans"/>
              <a:cs typeface="DM Sans"/>
              <a:sym typeface="DM Sans"/>
            </a:endParaRPr>
          </a:p>
        </p:txBody>
      </p:sp>
      <p:sp>
        <p:nvSpPr>
          <p:cNvPr id="168" name="Google Shape;168;p35"/>
          <p:cNvSpPr txBox="1"/>
          <p:nvPr/>
        </p:nvSpPr>
        <p:spPr>
          <a:xfrm>
            <a:off x="592850" y="1916500"/>
            <a:ext cx="3760200" cy="1843800"/>
          </a:xfrm>
          <a:prstGeom prst="rect">
            <a:avLst/>
          </a:prstGeom>
          <a:noFill/>
          <a:ln>
            <a:noFill/>
          </a:ln>
        </p:spPr>
        <p:txBody>
          <a:bodyPr anchorCtr="0" anchor="ctr" bIns="91425" lIns="91425" spcFirstLastPara="1" rIns="91425" wrap="square" tIns="91425">
            <a:spAutoFit/>
          </a:bodyPr>
          <a:lstStyle/>
          <a:p>
            <a:pPr indent="-314325" lvl="0" marL="457200" marR="0" rtl="0" algn="l">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Las estructuras de control sirven para</a:t>
            </a:r>
            <a:r>
              <a:rPr b="1" lang="es" sz="1350">
                <a:solidFill>
                  <a:schemeClr val="dk1"/>
                </a:solidFill>
                <a:latin typeface="DM Sans"/>
                <a:ea typeface="DM Sans"/>
                <a:cs typeface="DM Sans"/>
                <a:sym typeface="DM Sans"/>
              </a:rPr>
              <a:t> dar claridad y orden al código. </a:t>
            </a:r>
            <a:endParaRPr b="1" sz="1350">
              <a:solidFill>
                <a:schemeClr val="dk1"/>
              </a:solidFill>
              <a:latin typeface="DM Sans"/>
              <a:ea typeface="DM Sans"/>
              <a:cs typeface="DM Sans"/>
              <a:sym typeface="DM Sans"/>
            </a:endParaRPr>
          </a:p>
          <a:p>
            <a:pPr indent="-314325" lvl="0" marL="457200" marR="0" rtl="0" algn="l">
              <a:lnSpc>
                <a:spcPct val="115000"/>
              </a:lnSpc>
              <a:spcBef>
                <a:spcPts val="100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Si hay que hacer operaciones repetitivas, estas estructuras nos ayudan a organizarlas.</a:t>
            </a:r>
            <a:endParaRPr sz="1350">
              <a:solidFill>
                <a:schemeClr val="dk1"/>
              </a:solidFill>
              <a:latin typeface="DM Sans"/>
              <a:ea typeface="DM Sans"/>
              <a:cs typeface="DM Sans"/>
              <a:sym typeface="DM Sans"/>
            </a:endParaRPr>
          </a:p>
          <a:p>
            <a:pPr indent="457200" lvl="0" marL="0" marR="0" rtl="0" algn="l">
              <a:lnSpc>
                <a:spcPct val="115000"/>
              </a:lnSpc>
              <a:spcBef>
                <a:spcPts val="1000"/>
              </a:spcBef>
              <a:spcAft>
                <a:spcPts val="1000"/>
              </a:spcAft>
              <a:buNone/>
            </a:pPr>
            <a:r>
              <a:t/>
            </a:r>
            <a:endParaRPr sz="1350">
              <a:solidFill>
                <a:schemeClr val="dk1"/>
              </a:solidFill>
              <a:highlight>
                <a:srgbClr val="FFFFFF"/>
              </a:highlight>
              <a:latin typeface="DM Sans"/>
              <a:ea typeface="DM Sans"/>
              <a:cs typeface="DM Sans"/>
              <a:sym typeface="DM Sans"/>
            </a:endParaRPr>
          </a:p>
        </p:txBody>
      </p:sp>
      <p:sp>
        <p:nvSpPr>
          <p:cNvPr id="169" name="Google Shape;169;p35"/>
          <p:cNvSpPr txBox="1"/>
          <p:nvPr/>
        </p:nvSpPr>
        <p:spPr>
          <a:xfrm>
            <a:off x="4624450" y="1857500"/>
            <a:ext cx="4059300" cy="2589900"/>
          </a:xfrm>
          <a:prstGeom prst="rect">
            <a:avLst/>
          </a:prstGeom>
          <a:noFill/>
          <a:ln>
            <a:noFill/>
          </a:ln>
        </p:spPr>
        <p:txBody>
          <a:bodyPr anchorCtr="0" anchor="t" bIns="91425" lIns="91425" spcFirstLastPara="1" rIns="91425" wrap="square" tIns="91425">
            <a:noAutofit/>
          </a:bodyPr>
          <a:lstStyle/>
          <a:p>
            <a:pPr indent="-314325" lvl="0" marL="457200" rtl="0" algn="l">
              <a:lnSpc>
                <a:spcPct val="115000"/>
              </a:lnSpc>
              <a:spcBef>
                <a:spcPts val="0"/>
              </a:spcBef>
              <a:spcAft>
                <a:spcPts val="0"/>
              </a:spcAft>
              <a:buClr>
                <a:srgbClr val="EA90FF"/>
              </a:buClr>
              <a:buSzPts val="1350"/>
              <a:buFont typeface="DM Sans"/>
              <a:buChar char="✓"/>
            </a:pPr>
            <a:r>
              <a:rPr lang="es" sz="1350">
                <a:solidFill>
                  <a:schemeClr val="dk1"/>
                </a:solidFill>
                <a:highlight>
                  <a:schemeClr val="lt1"/>
                </a:highlight>
                <a:latin typeface="DM Sans"/>
                <a:ea typeface="DM Sans"/>
                <a:cs typeface="DM Sans"/>
                <a:sym typeface="DM Sans"/>
              </a:rPr>
              <a:t>Las estructuras de control más comunes son: </a:t>
            </a:r>
            <a:endParaRPr sz="1350">
              <a:solidFill>
                <a:schemeClr val="dk1"/>
              </a:solidFill>
              <a:highlight>
                <a:schemeClr val="lt1"/>
              </a:highlight>
              <a:latin typeface="DM Sans"/>
              <a:ea typeface="DM Sans"/>
              <a:cs typeface="DM Sans"/>
              <a:sym typeface="DM Sans"/>
            </a:endParaRPr>
          </a:p>
          <a:p>
            <a:pPr indent="457200" lvl="0" marL="0" rtl="0" algn="l">
              <a:lnSpc>
                <a:spcPct val="115000"/>
              </a:lnSpc>
              <a:spcBef>
                <a:spcPts val="1000"/>
              </a:spcBef>
              <a:spcAft>
                <a:spcPts val="0"/>
              </a:spcAft>
              <a:buNone/>
            </a:pPr>
            <a:r>
              <a:rPr lang="es" sz="1350">
                <a:solidFill>
                  <a:schemeClr val="dk1"/>
                </a:solidFill>
                <a:highlight>
                  <a:schemeClr val="lt1"/>
                </a:highlight>
                <a:latin typeface="DM Sans"/>
                <a:ea typeface="DM Sans"/>
                <a:cs typeface="DM Sans"/>
                <a:sym typeface="DM Sans"/>
              </a:rPr>
              <a:t>👉 For</a:t>
            </a:r>
            <a:endParaRPr sz="1350">
              <a:solidFill>
                <a:schemeClr val="dk1"/>
              </a:solidFill>
              <a:highlight>
                <a:schemeClr val="lt1"/>
              </a:highlight>
              <a:latin typeface="DM Sans"/>
              <a:ea typeface="DM Sans"/>
              <a:cs typeface="DM Sans"/>
              <a:sym typeface="DM Sans"/>
            </a:endParaRPr>
          </a:p>
          <a:p>
            <a:pPr indent="457200" lvl="0" marL="0" rtl="0" algn="l">
              <a:lnSpc>
                <a:spcPct val="115000"/>
              </a:lnSpc>
              <a:spcBef>
                <a:spcPts val="1000"/>
              </a:spcBef>
              <a:spcAft>
                <a:spcPts val="0"/>
              </a:spcAft>
              <a:buNone/>
            </a:pPr>
            <a:r>
              <a:rPr lang="es" sz="1350">
                <a:solidFill>
                  <a:schemeClr val="dk1"/>
                </a:solidFill>
                <a:highlight>
                  <a:schemeClr val="lt1"/>
                </a:highlight>
                <a:latin typeface="DM Sans"/>
                <a:ea typeface="DM Sans"/>
                <a:cs typeface="DM Sans"/>
                <a:sym typeface="DM Sans"/>
              </a:rPr>
              <a:t>👉 While</a:t>
            </a:r>
            <a:endParaRPr sz="1350">
              <a:solidFill>
                <a:schemeClr val="dk1"/>
              </a:solidFill>
              <a:highlight>
                <a:schemeClr val="lt1"/>
              </a:highlight>
              <a:latin typeface="DM Sans"/>
              <a:ea typeface="DM Sans"/>
              <a:cs typeface="DM Sans"/>
              <a:sym typeface="DM Sans"/>
            </a:endParaRPr>
          </a:p>
          <a:p>
            <a:pPr indent="457200" lvl="0" marL="0" rtl="0" algn="l">
              <a:lnSpc>
                <a:spcPct val="115000"/>
              </a:lnSpc>
              <a:spcBef>
                <a:spcPts val="1000"/>
              </a:spcBef>
              <a:spcAft>
                <a:spcPts val="0"/>
              </a:spcAft>
              <a:buNone/>
            </a:pPr>
            <a:r>
              <a:rPr lang="es" sz="1350">
                <a:solidFill>
                  <a:schemeClr val="dk1"/>
                </a:solidFill>
                <a:highlight>
                  <a:schemeClr val="lt1"/>
                </a:highlight>
                <a:latin typeface="DM Sans"/>
                <a:ea typeface="DM Sans"/>
                <a:cs typeface="DM Sans"/>
                <a:sym typeface="DM Sans"/>
              </a:rPr>
              <a:t>👉 If</a:t>
            </a:r>
            <a:endParaRPr sz="1350">
              <a:solidFill>
                <a:schemeClr val="dk1"/>
              </a:solidFill>
              <a:highlight>
                <a:schemeClr val="lt1"/>
              </a:highlight>
              <a:latin typeface="DM Sans"/>
              <a:ea typeface="DM Sans"/>
              <a:cs typeface="DM Sans"/>
              <a:sym typeface="DM Sans"/>
            </a:endParaRPr>
          </a:p>
          <a:p>
            <a:pPr indent="457200" lvl="0" marL="0" rtl="0" algn="l">
              <a:lnSpc>
                <a:spcPct val="115000"/>
              </a:lnSpc>
              <a:spcBef>
                <a:spcPts val="1000"/>
              </a:spcBef>
              <a:spcAft>
                <a:spcPts val="1000"/>
              </a:spcAft>
              <a:buNone/>
            </a:pPr>
            <a:r>
              <a:rPr lang="es" sz="1350">
                <a:solidFill>
                  <a:schemeClr val="dk1"/>
                </a:solidFill>
                <a:highlight>
                  <a:schemeClr val="lt1"/>
                </a:highlight>
                <a:latin typeface="DM Sans"/>
                <a:ea typeface="DM Sans"/>
                <a:cs typeface="DM Sans"/>
                <a:sym typeface="DM Sans"/>
              </a:rPr>
              <a:t>👉 Switch (Otros lenguajes e.g C)</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6"/>
          <p:cNvSpPr txBox="1"/>
          <p:nvPr/>
        </p:nvSpPr>
        <p:spPr>
          <a:xfrm>
            <a:off x="685550" y="363975"/>
            <a:ext cx="78849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None/>
            </a:pPr>
            <a:r>
              <a:t/>
            </a:r>
            <a:endParaRPr i="1" sz="3600">
              <a:latin typeface="Anton"/>
              <a:ea typeface="Anton"/>
              <a:cs typeface="Anton"/>
              <a:sym typeface="Anton"/>
            </a:endParaRPr>
          </a:p>
        </p:txBody>
      </p:sp>
      <p:sp>
        <p:nvSpPr>
          <p:cNvPr id="175" name="Google Shape;175;p36"/>
          <p:cNvSpPr txBox="1"/>
          <p:nvPr/>
        </p:nvSpPr>
        <p:spPr>
          <a:xfrm>
            <a:off x="342150" y="1193425"/>
            <a:ext cx="4727700" cy="431100"/>
          </a:xfrm>
          <a:prstGeom prst="rect">
            <a:avLst/>
          </a:prstGeom>
          <a:noFill/>
          <a:ln>
            <a:noFill/>
          </a:ln>
        </p:spPr>
        <p:txBody>
          <a:bodyPr anchorCtr="0" anchor="ctr" bIns="91425" lIns="91425" spcFirstLastPara="1" rIns="91425" wrap="square" tIns="91425">
            <a:spAutoFit/>
          </a:bodyPr>
          <a:lstStyle/>
          <a:p>
            <a:pPr indent="457200" lvl="0" marL="0" marR="0" rtl="0" algn="l">
              <a:lnSpc>
                <a:spcPct val="115000"/>
              </a:lnSpc>
              <a:spcBef>
                <a:spcPts val="0"/>
              </a:spcBef>
              <a:spcAft>
                <a:spcPts val="1000"/>
              </a:spcAft>
              <a:buNone/>
            </a:pPr>
            <a:r>
              <a:t/>
            </a:r>
            <a:endParaRPr sz="1600">
              <a:solidFill>
                <a:schemeClr val="dk1"/>
              </a:solidFill>
              <a:highlight>
                <a:srgbClr val="FFFFFF"/>
              </a:highlight>
              <a:latin typeface="Helvetica Neue Light"/>
              <a:ea typeface="Helvetica Neue Light"/>
              <a:cs typeface="Helvetica Neue Light"/>
              <a:sym typeface="Helvetica Neue Light"/>
            </a:endParaRPr>
          </a:p>
        </p:txBody>
      </p:sp>
      <p:pic>
        <p:nvPicPr>
          <p:cNvPr id="176" name="Google Shape;176;p36"/>
          <p:cNvPicPr preferRelativeResize="0"/>
          <p:nvPr/>
        </p:nvPicPr>
        <p:blipFill>
          <a:blip r:embed="rId3">
            <a:alphaModFix/>
          </a:blip>
          <a:stretch>
            <a:fillRect/>
          </a:stretch>
        </p:blipFill>
        <p:spPr>
          <a:xfrm>
            <a:off x="943200" y="489875"/>
            <a:ext cx="7369600" cy="3770775"/>
          </a:xfrm>
          <a:prstGeom prst="rect">
            <a:avLst/>
          </a:prstGeom>
          <a:noFill/>
          <a:ln>
            <a:noFill/>
          </a:ln>
        </p:spPr>
      </p:pic>
      <p:sp>
        <p:nvSpPr>
          <p:cNvPr id="177" name="Google Shape;177;p36"/>
          <p:cNvSpPr/>
          <p:nvPr/>
        </p:nvSpPr>
        <p:spPr>
          <a:xfrm>
            <a:off x="2018050" y="1877800"/>
            <a:ext cx="1186500" cy="795900"/>
          </a:xfrm>
          <a:prstGeom prst="roundRect">
            <a:avLst>
              <a:gd fmla="val 16667" name="adj"/>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6"/>
          <p:cNvSpPr/>
          <p:nvPr/>
        </p:nvSpPr>
        <p:spPr>
          <a:xfrm>
            <a:off x="6221975" y="1877800"/>
            <a:ext cx="1186500" cy="795900"/>
          </a:xfrm>
          <a:prstGeom prst="roundRect">
            <a:avLst>
              <a:gd fmla="val 16667" name="adj"/>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 name="Google Shape;179;p36"/>
          <p:cNvCxnSpPr>
            <a:stCxn id="177" idx="0"/>
          </p:cNvCxnSpPr>
          <p:nvPr/>
        </p:nvCxnSpPr>
        <p:spPr>
          <a:xfrm flipH="1" rot="5400000">
            <a:off x="2101600" y="1368100"/>
            <a:ext cx="500100" cy="519300"/>
          </a:xfrm>
          <a:prstGeom prst="bentConnector2">
            <a:avLst/>
          </a:prstGeom>
          <a:noFill/>
          <a:ln cap="flat" cmpd="sng" w="19050">
            <a:solidFill>
              <a:srgbClr val="3CEFAB"/>
            </a:solidFill>
            <a:prstDash val="solid"/>
            <a:round/>
            <a:headEnd len="med" w="med" type="none"/>
            <a:tailEnd len="med" w="med" type="stealth"/>
          </a:ln>
        </p:spPr>
      </p:cxnSp>
      <p:cxnSp>
        <p:nvCxnSpPr>
          <p:cNvPr id="180" name="Google Shape;180;p36"/>
          <p:cNvCxnSpPr/>
          <p:nvPr/>
        </p:nvCxnSpPr>
        <p:spPr>
          <a:xfrm flipH="1" rot="10800000">
            <a:off x="6349925" y="1377700"/>
            <a:ext cx="930600" cy="510300"/>
          </a:xfrm>
          <a:prstGeom prst="bentConnector3">
            <a:avLst>
              <a:gd fmla="val 50000" name="adj1"/>
            </a:avLst>
          </a:prstGeom>
          <a:noFill/>
          <a:ln cap="flat" cmpd="sng" w="19050">
            <a:solidFill>
              <a:srgbClr val="3CEFAB"/>
            </a:solidFill>
            <a:prstDash val="solid"/>
            <a:round/>
            <a:headEnd len="med" w="med" type="none"/>
            <a:tailEnd len="med" w="med" type="stealth"/>
          </a:ln>
        </p:spPr>
      </p:cxnSp>
      <p:sp>
        <p:nvSpPr>
          <p:cNvPr id="181" name="Google Shape;181;p36"/>
          <p:cNvSpPr/>
          <p:nvPr/>
        </p:nvSpPr>
        <p:spPr>
          <a:xfrm>
            <a:off x="190350" y="1011525"/>
            <a:ext cx="1901700" cy="7017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100">
                <a:latin typeface="DM Sans"/>
                <a:ea typeface="DM Sans"/>
                <a:cs typeface="DM Sans"/>
                <a:sym typeface="DM Sans"/>
              </a:rPr>
              <a:t>Estructuras de selección para generación de condiciones</a:t>
            </a:r>
            <a:endParaRPr sz="1100">
              <a:latin typeface="DM Sans"/>
              <a:ea typeface="DM Sans"/>
              <a:cs typeface="DM Sans"/>
              <a:sym typeface="DM Sans"/>
            </a:endParaRPr>
          </a:p>
        </p:txBody>
      </p:sp>
      <p:sp>
        <p:nvSpPr>
          <p:cNvPr id="182" name="Google Shape;182;p36"/>
          <p:cNvSpPr/>
          <p:nvPr/>
        </p:nvSpPr>
        <p:spPr>
          <a:xfrm>
            <a:off x="7280525" y="922825"/>
            <a:ext cx="1696200" cy="7017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100">
                <a:latin typeface="DM Sans"/>
                <a:ea typeface="DM Sans"/>
                <a:cs typeface="DM Sans"/>
                <a:sym typeface="DM Sans"/>
              </a:rPr>
              <a:t>Estructuras de ciclos para ejecuciones repetitivas </a:t>
            </a:r>
            <a:endParaRPr sz="1100">
              <a:latin typeface="DM Sans"/>
              <a:ea typeface="DM Sans"/>
              <a:cs typeface="DM Sans"/>
              <a:sym typeface="DM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7"/>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Estructura condicional FOR</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8"/>
          <p:cNvSpPr txBox="1"/>
          <p:nvPr/>
        </p:nvSpPr>
        <p:spPr>
          <a:xfrm>
            <a:off x="455600" y="852050"/>
            <a:ext cx="59442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Estructura FOR</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193" name="Google Shape;193;p38"/>
          <p:cNvSpPr txBox="1"/>
          <p:nvPr/>
        </p:nvSpPr>
        <p:spPr>
          <a:xfrm>
            <a:off x="-614400" y="2314050"/>
            <a:ext cx="6915300" cy="1431600"/>
          </a:xfrm>
          <a:prstGeom prst="rect">
            <a:avLst/>
          </a:prstGeom>
          <a:noFill/>
          <a:ln>
            <a:noFill/>
          </a:ln>
        </p:spPr>
        <p:txBody>
          <a:bodyPr anchorCtr="0" anchor="ctr"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Roboto Mono"/>
              <a:ea typeface="Roboto Mono"/>
              <a:cs typeface="Roboto Mono"/>
              <a:sym typeface="Roboto Mono"/>
            </a:endParaRPr>
          </a:p>
          <a:p>
            <a:pPr indent="457200" lvl="0" marL="457200" rtl="0" algn="l">
              <a:lnSpc>
                <a:spcPct val="115000"/>
              </a:lnSpc>
              <a:spcBef>
                <a:spcPts val="0"/>
              </a:spcBef>
              <a:spcAft>
                <a:spcPts val="0"/>
              </a:spcAft>
              <a:buClr>
                <a:schemeClr val="dk1"/>
              </a:buClr>
              <a:buSzPts val="1100"/>
              <a:buFont typeface="Arial"/>
              <a:buNone/>
            </a:pPr>
            <a:r>
              <a:rPr lang="es" sz="1200">
                <a:solidFill>
                  <a:schemeClr val="dk1"/>
                </a:solidFill>
                <a:latin typeface="Roboto Mono"/>
                <a:ea typeface="Roboto Mono"/>
                <a:cs typeface="Roboto Mono"/>
                <a:sym typeface="Roboto Mono"/>
              </a:rPr>
              <a:t>for i in range(1,10):</a:t>
            </a:r>
            <a:endParaRPr sz="1200">
              <a:solidFill>
                <a:schemeClr val="dk1"/>
              </a:solidFill>
              <a:latin typeface="Roboto Mono"/>
              <a:ea typeface="Roboto Mono"/>
              <a:cs typeface="Roboto Mono"/>
              <a:sym typeface="Roboto Mono"/>
            </a:endParaRPr>
          </a:p>
          <a:p>
            <a:pPr indent="0" lvl="0" marL="914400" rtl="0" algn="l">
              <a:lnSpc>
                <a:spcPct val="115000"/>
              </a:lnSpc>
              <a:spcBef>
                <a:spcPts val="0"/>
              </a:spcBef>
              <a:spcAft>
                <a:spcPts val="0"/>
              </a:spcAft>
              <a:buClr>
                <a:schemeClr val="dk1"/>
              </a:buClr>
              <a:buSzPts val="1100"/>
              <a:buFont typeface="Arial"/>
              <a:buNone/>
            </a:pPr>
            <a:r>
              <a:rPr lang="es" sz="1200">
                <a:solidFill>
                  <a:schemeClr val="dk1"/>
                </a:solidFill>
                <a:latin typeface="Roboto Mono"/>
                <a:ea typeface="Roboto Mono"/>
                <a:cs typeface="Roboto Mono"/>
                <a:sym typeface="Roboto Mono"/>
              </a:rPr>
              <a:t>    print(i)			# muestra los números del 1 al 9</a:t>
            </a:r>
            <a:endParaRPr sz="1200">
              <a:solidFill>
                <a:schemeClr val="dk1"/>
              </a:solidFill>
              <a:latin typeface="Roboto Mono"/>
              <a:ea typeface="Roboto Mono"/>
              <a:cs typeface="Roboto Mono"/>
              <a:sym typeface="Roboto Mono"/>
            </a:endParaRPr>
          </a:p>
          <a:p>
            <a:pPr indent="0" lvl="0" marL="914400" rtl="0" algn="l">
              <a:lnSpc>
                <a:spcPct val="115000"/>
              </a:lnSpc>
              <a:spcBef>
                <a:spcPts val="0"/>
              </a:spcBef>
              <a:spcAft>
                <a:spcPts val="0"/>
              </a:spcAft>
              <a:buClr>
                <a:schemeClr val="dk1"/>
              </a:buClr>
              <a:buSzPts val="1100"/>
              <a:buFont typeface="Arial"/>
              <a:buNone/>
            </a:pPr>
            <a:r>
              <a:t/>
            </a:r>
            <a:endParaRPr sz="1200">
              <a:solidFill>
                <a:schemeClr val="dk1"/>
              </a:solidFill>
              <a:latin typeface="Roboto Mono"/>
              <a:ea typeface="Roboto Mono"/>
              <a:cs typeface="Roboto Mono"/>
              <a:sym typeface="Roboto Mono"/>
            </a:endParaRPr>
          </a:p>
          <a:p>
            <a:pPr indent="0" lvl="0" marL="914400" rtl="0" algn="l">
              <a:lnSpc>
                <a:spcPct val="115000"/>
              </a:lnSpc>
              <a:spcBef>
                <a:spcPts val="0"/>
              </a:spcBef>
              <a:spcAft>
                <a:spcPts val="0"/>
              </a:spcAft>
              <a:buClr>
                <a:schemeClr val="dk1"/>
              </a:buClr>
              <a:buSzPts val="1100"/>
              <a:buFont typeface="Arial"/>
              <a:buNone/>
            </a:pPr>
            <a:r>
              <a:rPr lang="es" sz="1200">
                <a:solidFill>
                  <a:schemeClr val="dk1"/>
                </a:solidFill>
                <a:latin typeface="Roboto Mono"/>
                <a:ea typeface="Roboto Mono"/>
                <a:cs typeface="Roboto Mono"/>
                <a:sym typeface="Roboto Mono"/>
              </a:rPr>
              <a:t>for i in [1,4,6,2]:</a:t>
            </a:r>
            <a:endParaRPr sz="1200">
              <a:solidFill>
                <a:schemeClr val="dk1"/>
              </a:solidFill>
              <a:latin typeface="Roboto Mono"/>
              <a:ea typeface="Roboto Mono"/>
              <a:cs typeface="Roboto Mono"/>
              <a:sym typeface="Roboto Mono"/>
            </a:endParaRPr>
          </a:p>
          <a:p>
            <a:pPr indent="0" lvl="0" marL="914400" rtl="0" algn="l">
              <a:lnSpc>
                <a:spcPct val="115000"/>
              </a:lnSpc>
              <a:spcBef>
                <a:spcPts val="0"/>
              </a:spcBef>
              <a:spcAft>
                <a:spcPts val="0"/>
              </a:spcAft>
              <a:buNone/>
            </a:pPr>
            <a:r>
              <a:rPr lang="es" sz="1200">
                <a:solidFill>
                  <a:schemeClr val="dk1"/>
                </a:solidFill>
                <a:latin typeface="Roboto Mono"/>
                <a:ea typeface="Roboto Mono"/>
                <a:cs typeface="Roboto Mono"/>
                <a:sym typeface="Roboto Mono"/>
              </a:rPr>
              <a:t>    print(i)			# muestra los números de la lista</a:t>
            </a:r>
            <a:endParaRPr sz="1200">
              <a:solidFill>
                <a:schemeClr val="dk1"/>
              </a:solidFill>
              <a:latin typeface="Helvetica Neue Light"/>
              <a:ea typeface="Helvetica Neue Light"/>
              <a:cs typeface="Helvetica Neue Light"/>
              <a:sym typeface="Helvetica Neue Light"/>
            </a:endParaRPr>
          </a:p>
        </p:txBody>
      </p:sp>
      <p:pic>
        <p:nvPicPr>
          <p:cNvPr id="194" name="Google Shape;194;p38"/>
          <p:cNvPicPr preferRelativeResize="0"/>
          <p:nvPr/>
        </p:nvPicPr>
        <p:blipFill>
          <a:blip r:embed="rId3">
            <a:alphaModFix/>
          </a:blip>
          <a:stretch>
            <a:fillRect/>
          </a:stretch>
        </p:blipFill>
        <p:spPr>
          <a:xfrm>
            <a:off x="5597925" y="810099"/>
            <a:ext cx="3074725" cy="3523325"/>
          </a:xfrm>
          <a:prstGeom prst="rect">
            <a:avLst/>
          </a:prstGeom>
          <a:noFill/>
          <a:ln>
            <a:noFill/>
          </a:ln>
        </p:spPr>
      </p:pic>
      <p:sp>
        <p:nvSpPr>
          <p:cNvPr id="195" name="Google Shape;195;p38"/>
          <p:cNvSpPr txBox="1"/>
          <p:nvPr/>
        </p:nvSpPr>
        <p:spPr>
          <a:xfrm>
            <a:off x="455600" y="1505038"/>
            <a:ext cx="5612100" cy="392400"/>
          </a:xfrm>
          <a:prstGeom prst="rect">
            <a:avLst/>
          </a:prstGeom>
          <a:noFill/>
          <a:ln>
            <a:noFill/>
          </a:ln>
        </p:spPr>
        <p:txBody>
          <a:bodyPr anchorCtr="0" anchor="t" bIns="91425" lIns="91425" spcFirstLastPara="1" rIns="91425" wrap="square" tIns="91425">
            <a:spAutoFit/>
          </a:bodyPr>
          <a:lstStyle/>
          <a:p>
            <a:pPr indent="-314325" lvl="0" marL="457200" rtl="0" algn="l">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Repite un comando </a:t>
            </a:r>
            <a:r>
              <a:rPr b="1" lang="es" sz="1350">
                <a:solidFill>
                  <a:schemeClr val="dk1"/>
                </a:solidFill>
                <a:latin typeface="DM Sans"/>
                <a:ea typeface="DM Sans"/>
                <a:cs typeface="DM Sans"/>
                <a:sym typeface="DM Sans"/>
              </a:rPr>
              <a:t>una cantidad fija</a:t>
            </a:r>
            <a:r>
              <a:rPr lang="es" sz="1350">
                <a:solidFill>
                  <a:schemeClr val="dk1"/>
                </a:solidFill>
                <a:latin typeface="DM Sans"/>
                <a:ea typeface="DM Sans"/>
                <a:cs typeface="DM Sans"/>
                <a:sym typeface="DM Sans"/>
              </a:rPr>
              <a:t> de veces</a:t>
            </a:r>
            <a:endParaRPr sz="1350">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9"/>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Estructura condicional WHILE</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40"/>
          <p:cNvSpPr txBox="1"/>
          <p:nvPr/>
        </p:nvSpPr>
        <p:spPr>
          <a:xfrm>
            <a:off x="420200" y="839550"/>
            <a:ext cx="59442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Estructura WHILE</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pic>
        <p:nvPicPr>
          <p:cNvPr id="206" name="Google Shape;206;p40"/>
          <p:cNvPicPr preferRelativeResize="0"/>
          <p:nvPr/>
        </p:nvPicPr>
        <p:blipFill>
          <a:blip r:embed="rId3">
            <a:alphaModFix/>
          </a:blip>
          <a:stretch>
            <a:fillRect/>
          </a:stretch>
        </p:blipFill>
        <p:spPr>
          <a:xfrm>
            <a:off x="-194450" y="2025650"/>
            <a:ext cx="4450099" cy="2872800"/>
          </a:xfrm>
          <a:prstGeom prst="rect">
            <a:avLst/>
          </a:prstGeom>
          <a:noFill/>
          <a:ln>
            <a:noFill/>
          </a:ln>
        </p:spPr>
      </p:pic>
      <p:sp>
        <p:nvSpPr>
          <p:cNvPr id="207" name="Google Shape;207;p40"/>
          <p:cNvSpPr txBox="1"/>
          <p:nvPr/>
        </p:nvSpPr>
        <p:spPr>
          <a:xfrm>
            <a:off x="2601750" y="2914350"/>
            <a:ext cx="8165100" cy="10065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0"/>
              </a:spcBef>
              <a:spcAft>
                <a:spcPts val="0"/>
              </a:spcAft>
              <a:buNone/>
            </a:pPr>
            <a:r>
              <a:rPr lang="es" sz="1200">
                <a:solidFill>
                  <a:schemeClr val="dk1"/>
                </a:solidFill>
                <a:latin typeface="Roboto Mono"/>
                <a:ea typeface="Roboto Mono"/>
                <a:cs typeface="Roboto Mono"/>
                <a:sym typeface="Roboto Mono"/>
              </a:rPr>
              <a:t>i = 1</a:t>
            </a:r>
            <a:endParaRPr sz="1200">
              <a:solidFill>
                <a:schemeClr val="dk1"/>
              </a:solidFill>
              <a:latin typeface="Roboto Mono"/>
              <a:ea typeface="Roboto Mono"/>
              <a:cs typeface="Roboto Mono"/>
              <a:sym typeface="Roboto Mono"/>
            </a:endParaRPr>
          </a:p>
          <a:p>
            <a:pPr indent="457200" lvl="0" marL="0" rtl="0" algn="l">
              <a:lnSpc>
                <a:spcPct val="115000"/>
              </a:lnSpc>
              <a:spcBef>
                <a:spcPts val="0"/>
              </a:spcBef>
              <a:spcAft>
                <a:spcPts val="0"/>
              </a:spcAft>
              <a:buNone/>
            </a:pPr>
            <a:r>
              <a:rPr lang="es" sz="1200">
                <a:solidFill>
                  <a:schemeClr val="dk1"/>
                </a:solidFill>
                <a:latin typeface="Roboto Mono"/>
                <a:ea typeface="Roboto Mono"/>
                <a:cs typeface="Roboto Mono"/>
                <a:sym typeface="Roboto Mono"/>
              </a:rPr>
              <a:t>while i &lt; 10:	# el código luego de los dos puntos se ejecuta</a:t>
            </a:r>
            <a:endParaRPr sz="1200">
              <a:solidFill>
                <a:schemeClr val="dk1"/>
              </a:solidFill>
              <a:latin typeface="Roboto Mono"/>
              <a:ea typeface="Roboto Mono"/>
              <a:cs typeface="Roboto Mono"/>
              <a:sym typeface="Roboto Mono"/>
            </a:endParaRPr>
          </a:p>
          <a:p>
            <a:pPr indent="457200" lvl="0" marL="457200" rtl="0" algn="l">
              <a:lnSpc>
                <a:spcPct val="115000"/>
              </a:lnSpc>
              <a:spcBef>
                <a:spcPts val="0"/>
              </a:spcBef>
              <a:spcAft>
                <a:spcPts val="0"/>
              </a:spcAft>
              <a:buNone/>
            </a:pPr>
            <a:r>
              <a:rPr lang="es" sz="1200">
                <a:solidFill>
                  <a:schemeClr val="dk1"/>
                </a:solidFill>
                <a:latin typeface="Roboto Mono"/>
                <a:ea typeface="Roboto Mono"/>
                <a:cs typeface="Roboto Mono"/>
                <a:sym typeface="Roboto Mono"/>
              </a:rPr>
              <a:t>print(i)	# mientras i es menor a 10.</a:t>
            </a:r>
            <a:endParaRPr sz="1200">
              <a:solidFill>
                <a:schemeClr val="dk1"/>
              </a:solidFill>
              <a:latin typeface="Roboto Mono"/>
              <a:ea typeface="Roboto Mono"/>
              <a:cs typeface="Roboto Mono"/>
              <a:sym typeface="Roboto Mono"/>
            </a:endParaRPr>
          </a:p>
          <a:p>
            <a:pPr indent="457200" lvl="0" marL="457200" rtl="0" algn="l">
              <a:lnSpc>
                <a:spcPct val="115000"/>
              </a:lnSpc>
              <a:spcBef>
                <a:spcPts val="0"/>
              </a:spcBef>
              <a:spcAft>
                <a:spcPts val="0"/>
              </a:spcAft>
              <a:buNone/>
            </a:pPr>
            <a:r>
              <a:rPr lang="es" sz="1200">
                <a:solidFill>
                  <a:schemeClr val="dk1"/>
                </a:solidFill>
                <a:latin typeface="Roboto Mono"/>
                <a:ea typeface="Roboto Mono"/>
                <a:cs typeface="Roboto Mono"/>
                <a:sym typeface="Roboto Mono"/>
              </a:rPr>
              <a:t>i += 1		# cuando i llega a 10 termina la ejecución</a:t>
            </a:r>
            <a:endParaRPr sz="1200">
              <a:solidFill>
                <a:schemeClr val="lt1"/>
              </a:solidFill>
              <a:latin typeface="Helvetica Neue Light"/>
              <a:ea typeface="Helvetica Neue Light"/>
              <a:cs typeface="Helvetica Neue Light"/>
              <a:sym typeface="Helvetica Neue Light"/>
            </a:endParaRPr>
          </a:p>
        </p:txBody>
      </p:sp>
      <p:sp>
        <p:nvSpPr>
          <p:cNvPr id="208" name="Google Shape;208;p40"/>
          <p:cNvSpPr txBox="1"/>
          <p:nvPr/>
        </p:nvSpPr>
        <p:spPr>
          <a:xfrm>
            <a:off x="302225" y="1453125"/>
            <a:ext cx="7634400" cy="631500"/>
          </a:xfrm>
          <a:prstGeom prst="rect">
            <a:avLst/>
          </a:prstGeom>
          <a:noFill/>
          <a:ln>
            <a:noFill/>
          </a:ln>
        </p:spPr>
        <p:txBody>
          <a:bodyPr anchorCtr="0" anchor="t" bIns="91425" lIns="91425" spcFirstLastPara="1" rIns="91425" wrap="square" tIns="91425">
            <a:spAutoFit/>
          </a:bodyPr>
          <a:lstStyle/>
          <a:p>
            <a:pPr indent="-314325" lvl="0" marL="457200" rtl="0" algn="l">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Repite una secuencia de comandos </a:t>
            </a:r>
            <a:r>
              <a:rPr b="1" lang="es" sz="1350">
                <a:solidFill>
                  <a:schemeClr val="dk1"/>
                </a:solidFill>
                <a:latin typeface="DM Sans"/>
                <a:ea typeface="DM Sans"/>
                <a:cs typeface="DM Sans"/>
                <a:sym typeface="DM Sans"/>
              </a:rPr>
              <a:t>“mientras” una condición se cumpla</a:t>
            </a:r>
            <a:r>
              <a:rPr lang="es" sz="1350">
                <a:solidFill>
                  <a:schemeClr val="dk1"/>
                </a:solidFill>
                <a:latin typeface="DM Sans"/>
                <a:ea typeface="DM Sans"/>
                <a:cs typeface="DM Sans"/>
                <a:sym typeface="DM Sans"/>
              </a:rPr>
              <a:t>. Cuando la condición no se cumple más, termina la repetición.</a:t>
            </a:r>
            <a:endParaRPr sz="1350">
              <a:latin typeface="DM Sans"/>
              <a:ea typeface="DM Sans"/>
              <a:cs typeface="DM Sans"/>
              <a:sym typeface="DM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41"/>
          <p:cNvSpPr txBox="1"/>
          <p:nvPr/>
        </p:nvSpPr>
        <p:spPr>
          <a:xfrm>
            <a:off x="1461300" y="2202300"/>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Estructura condicional IF</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42"/>
          <p:cNvSpPr txBox="1"/>
          <p:nvPr/>
        </p:nvSpPr>
        <p:spPr>
          <a:xfrm>
            <a:off x="684225" y="885025"/>
            <a:ext cx="68601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Estructura condicional (IF)</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219" name="Google Shape;219;p42"/>
          <p:cNvSpPr txBox="1"/>
          <p:nvPr/>
        </p:nvSpPr>
        <p:spPr>
          <a:xfrm>
            <a:off x="684225" y="1874125"/>
            <a:ext cx="7269600" cy="2785500"/>
          </a:xfrm>
          <a:prstGeom prst="rect">
            <a:avLst/>
          </a:prstGeom>
          <a:noFill/>
          <a:ln>
            <a:noFill/>
          </a:ln>
        </p:spPr>
        <p:txBody>
          <a:bodyPr anchorCtr="0" anchor="ctr" bIns="91425" lIns="91425" spcFirstLastPara="1" rIns="91425" wrap="square" tIns="91425">
            <a:spAutoFit/>
          </a:bodyPr>
          <a:lstStyle/>
          <a:p>
            <a:pPr indent="-314325" lvl="0" marL="457200" marR="0" rtl="0" algn="l">
              <a:lnSpc>
                <a:spcPct val="115000"/>
              </a:lnSpc>
              <a:spcBef>
                <a:spcPts val="0"/>
              </a:spcBef>
              <a:spcAft>
                <a:spcPts val="0"/>
              </a:spcAft>
              <a:buClr>
                <a:srgbClr val="EA90FF"/>
              </a:buClr>
              <a:buSzPts val="1350"/>
              <a:buFont typeface="Helvetica Neue Light"/>
              <a:buChar char="✓"/>
            </a:pPr>
            <a:r>
              <a:rPr b="1" lang="es" sz="1350">
                <a:solidFill>
                  <a:schemeClr val="dk1"/>
                </a:solidFill>
                <a:latin typeface="DM Sans"/>
                <a:ea typeface="DM Sans"/>
                <a:cs typeface="DM Sans"/>
                <a:sym typeface="DM Sans"/>
              </a:rPr>
              <a:t>Si se cumple</a:t>
            </a:r>
            <a:r>
              <a:rPr lang="es" sz="1350">
                <a:solidFill>
                  <a:schemeClr val="dk1"/>
                </a:solidFill>
                <a:latin typeface="DM Sans"/>
                <a:ea typeface="DM Sans"/>
                <a:cs typeface="DM Sans"/>
                <a:sym typeface="DM Sans"/>
              </a:rPr>
              <a:t> una condición, se ejecuta una secuencia de comandos. </a:t>
            </a:r>
            <a:r>
              <a:rPr b="1" lang="es" sz="1350">
                <a:solidFill>
                  <a:schemeClr val="dk1"/>
                </a:solidFill>
                <a:latin typeface="DM Sans"/>
                <a:ea typeface="DM Sans"/>
                <a:cs typeface="DM Sans"/>
                <a:sym typeface="DM Sans"/>
              </a:rPr>
              <a:t>En otro caso</a:t>
            </a:r>
            <a:r>
              <a:rPr lang="es" sz="1350">
                <a:solidFill>
                  <a:schemeClr val="dk1"/>
                </a:solidFill>
                <a:latin typeface="DM Sans"/>
                <a:ea typeface="DM Sans"/>
                <a:cs typeface="DM Sans"/>
                <a:sym typeface="DM Sans"/>
              </a:rPr>
              <a:t>, se ejecuta otra. </a:t>
            </a:r>
            <a:endParaRPr sz="1350">
              <a:solidFill>
                <a:schemeClr val="dk1"/>
              </a:solidFill>
              <a:latin typeface="DM Sans"/>
              <a:ea typeface="DM Sans"/>
              <a:cs typeface="DM Sans"/>
              <a:sym typeface="DM Sans"/>
            </a:endParaRPr>
          </a:p>
          <a:p>
            <a:pPr indent="-314325" lvl="0" marL="457200" marR="0" rtl="0" algn="l">
              <a:lnSpc>
                <a:spcPct val="115000"/>
              </a:lnSpc>
              <a:spcBef>
                <a:spcPts val="0"/>
              </a:spcBef>
              <a:spcAft>
                <a:spcPts val="0"/>
              </a:spcAft>
              <a:buClr>
                <a:srgbClr val="EA90FF"/>
              </a:buClr>
              <a:buSzPts val="1350"/>
              <a:buFont typeface="Helvetica Neue Light"/>
              <a:buChar char="✓"/>
            </a:pPr>
            <a:r>
              <a:rPr lang="es" sz="1350">
                <a:solidFill>
                  <a:schemeClr val="dk1"/>
                </a:solidFill>
                <a:latin typeface="DM Sans"/>
                <a:ea typeface="DM Sans"/>
                <a:cs typeface="DM Sans"/>
                <a:sym typeface="DM Sans"/>
              </a:rPr>
              <a:t>Pueden manejarse </a:t>
            </a:r>
            <a:r>
              <a:rPr b="1" lang="es" sz="1350">
                <a:solidFill>
                  <a:schemeClr val="dk1"/>
                </a:solidFill>
                <a:latin typeface="DM Sans"/>
                <a:ea typeface="DM Sans"/>
                <a:cs typeface="DM Sans"/>
                <a:sym typeface="DM Sans"/>
              </a:rPr>
              <a:t>más de dos opciones</a:t>
            </a:r>
            <a:r>
              <a:rPr lang="es" sz="1350">
                <a:solidFill>
                  <a:schemeClr val="dk1"/>
                </a:solidFill>
                <a:latin typeface="DM Sans"/>
                <a:ea typeface="DM Sans"/>
                <a:cs typeface="DM Sans"/>
                <a:sym typeface="DM Sans"/>
              </a:rPr>
              <a:t>.</a:t>
            </a:r>
            <a:endParaRPr sz="1350">
              <a:solidFill>
                <a:schemeClr val="dk1"/>
              </a:solidFill>
              <a:latin typeface="DM Sans"/>
              <a:ea typeface="DM Sans"/>
              <a:cs typeface="DM Sans"/>
              <a:sym typeface="DM Sans"/>
            </a:endParaRPr>
          </a:p>
          <a:p>
            <a:pPr indent="0" lvl="0" marL="914400" rtl="0" algn="l">
              <a:lnSpc>
                <a:spcPct val="115000"/>
              </a:lnSpc>
              <a:spcBef>
                <a:spcPts val="0"/>
              </a:spcBef>
              <a:spcAft>
                <a:spcPts val="0"/>
              </a:spcAft>
              <a:buNone/>
            </a:pPr>
            <a:r>
              <a:t/>
            </a:r>
            <a:endParaRPr sz="1200">
              <a:latin typeface="Roboto Mono"/>
              <a:ea typeface="Roboto Mono"/>
              <a:cs typeface="Roboto Mono"/>
              <a:sym typeface="Roboto Mono"/>
            </a:endParaRPr>
          </a:p>
          <a:p>
            <a:pPr indent="0" lvl="0" marL="457200" rtl="0" algn="l">
              <a:lnSpc>
                <a:spcPct val="115000"/>
              </a:lnSpc>
              <a:spcBef>
                <a:spcPts val="0"/>
              </a:spcBef>
              <a:spcAft>
                <a:spcPts val="0"/>
              </a:spcAft>
              <a:buNone/>
            </a:pPr>
            <a:r>
              <a:rPr lang="es" sz="1200">
                <a:latin typeface="Roboto Mono"/>
                <a:ea typeface="Roboto Mono"/>
                <a:cs typeface="Roboto Mono"/>
                <a:sym typeface="Roboto Mono"/>
              </a:rPr>
              <a:t>x = 1</a:t>
            </a:r>
            <a:endParaRPr sz="1200">
              <a:latin typeface="Roboto Mono"/>
              <a:ea typeface="Roboto Mono"/>
              <a:cs typeface="Roboto Mono"/>
              <a:sym typeface="Roboto Mono"/>
            </a:endParaRPr>
          </a:p>
          <a:p>
            <a:pPr indent="0" lvl="0" marL="457200" rtl="0" algn="l">
              <a:lnSpc>
                <a:spcPct val="115000"/>
              </a:lnSpc>
              <a:spcBef>
                <a:spcPts val="0"/>
              </a:spcBef>
              <a:spcAft>
                <a:spcPts val="0"/>
              </a:spcAft>
              <a:buNone/>
            </a:pPr>
            <a:r>
              <a:rPr lang="es" sz="1200">
                <a:latin typeface="Roboto Mono"/>
                <a:ea typeface="Roboto Mono"/>
                <a:cs typeface="Roboto Mono"/>
                <a:sym typeface="Roboto Mono"/>
              </a:rPr>
              <a:t>if x &lt; 10:						# Pregunto si x es menor a 10</a:t>
            </a:r>
            <a:endParaRPr sz="1200">
              <a:latin typeface="Roboto Mono"/>
              <a:ea typeface="Roboto Mono"/>
              <a:cs typeface="Roboto Mono"/>
              <a:sym typeface="Roboto Mono"/>
            </a:endParaRPr>
          </a:p>
          <a:p>
            <a:pPr indent="0" lvl="0" marL="457200" rtl="0" algn="l">
              <a:lnSpc>
                <a:spcPct val="115000"/>
              </a:lnSpc>
              <a:spcBef>
                <a:spcPts val="0"/>
              </a:spcBef>
              <a:spcAft>
                <a:spcPts val="0"/>
              </a:spcAft>
              <a:buNone/>
            </a:pPr>
            <a:r>
              <a:rPr lang="es" sz="1200">
                <a:latin typeface="Roboto Mono"/>
                <a:ea typeface="Roboto Mono"/>
                <a:cs typeface="Roboto Mono"/>
                <a:sym typeface="Roboto Mono"/>
              </a:rPr>
              <a:t>    print(x, "es menor a 10")	# Si es así muestro mensaje</a:t>
            </a:r>
            <a:endParaRPr sz="1200">
              <a:latin typeface="Roboto Mono"/>
              <a:ea typeface="Roboto Mono"/>
              <a:cs typeface="Roboto Mono"/>
              <a:sym typeface="Roboto Mono"/>
            </a:endParaRPr>
          </a:p>
          <a:p>
            <a:pPr indent="0" lvl="0" marL="457200" rtl="0" algn="l">
              <a:lnSpc>
                <a:spcPct val="115000"/>
              </a:lnSpc>
              <a:spcBef>
                <a:spcPts val="0"/>
              </a:spcBef>
              <a:spcAft>
                <a:spcPts val="0"/>
              </a:spcAft>
              <a:buNone/>
            </a:pPr>
            <a:r>
              <a:rPr lang="es" sz="1200">
                <a:latin typeface="Roboto Mono"/>
                <a:ea typeface="Roboto Mono"/>
                <a:cs typeface="Roboto Mono"/>
                <a:sym typeface="Roboto Mono"/>
              </a:rPr>
              <a:t>elif x &gt; 10:					# Si no es así, pregunto si x </a:t>
            </a:r>
            <a:r>
              <a:rPr lang="es" sz="1200">
                <a:solidFill>
                  <a:schemeClr val="dk1"/>
                </a:solidFill>
                <a:latin typeface="Roboto Mono"/>
                <a:ea typeface="Roboto Mono"/>
                <a:cs typeface="Roboto Mono"/>
                <a:sym typeface="Roboto Mono"/>
              </a:rPr>
              <a:t>es mayor</a:t>
            </a:r>
            <a:endParaRPr sz="1200">
              <a:latin typeface="Roboto Mono"/>
              <a:ea typeface="Roboto Mono"/>
              <a:cs typeface="Roboto Mono"/>
              <a:sym typeface="Roboto Mono"/>
            </a:endParaRPr>
          </a:p>
          <a:p>
            <a:pPr indent="0" lvl="0" marL="457200" rtl="0" algn="l">
              <a:lnSpc>
                <a:spcPct val="115000"/>
              </a:lnSpc>
              <a:spcBef>
                <a:spcPts val="0"/>
              </a:spcBef>
              <a:spcAft>
                <a:spcPts val="0"/>
              </a:spcAft>
              <a:buNone/>
            </a:pPr>
            <a:r>
              <a:rPr lang="es" sz="1200">
                <a:latin typeface="Roboto Mono"/>
                <a:ea typeface="Roboto Mono"/>
                <a:cs typeface="Roboto Mono"/>
                <a:sym typeface="Roboto Mono"/>
              </a:rPr>
              <a:t>    print(x, "es mayor a 10")	# a 10 y si es así muestro mensaje</a:t>
            </a:r>
            <a:endParaRPr sz="1200">
              <a:latin typeface="Roboto Mono"/>
              <a:ea typeface="Roboto Mono"/>
              <a:cs typeface="Roboto Mono"/>
              <a:sym typeface="Roboto Mono"/>
            </a:endParaRPr>
          </a:p>
          <a:p>
            <a:pPr indent="0" lvl="0" marL="457200" rtl="0" algn="l">
              <a:lnSpc>
                <a:spcPct val="115000"/>
              </a:lnSpc>
              <a:spcBef>
                <a:spcPts val="0"/>
              </a:spcBef>
              <a:spcAft>
                <a:spcPts val="0"/>
              </a:spcAft>
              <a:buNone/>
            </a:pPr>
            <a:r>
              <a:rPr lang="es" sz="1200">
                <a:latin typeface="Roboto Mono"/>
                <a:ea typeface="Roboto Mono"/>
                <a:cs typeface="Roboto Mono"/>
                <a:sym typeface="Roboto Mono"/>
              </a:rPr>
              <a:t>else:							# Si nada de lo anterior se</a:t>
            </a:r>
            <a:endParaRPr sz="1200">
              <a:latin typeface="Roboto Mono"/>
              <a:ea typeface="Roboto Mono"/>
              <a:cs typeface="Roboto Mono"/>
              <a:sym typeface="Roboto Mono"/>
            </a:endParaRPr>
          </a:p>
          <a:p>
            <a:pPr indent="0" lvl="0" marL="457200" rtl="0" algn="l">
              <a:lnSpc>
                <a:spcPct val="115000"/>
              </a:lnSpc>
              <a:spcBef>
                <a:spcPts val="0"/>
              </a:spcBef>
              <a:spcAft>
                <a:spcPts val="0"/>
              </a:spcAft>
              <a:buNone/>
            </a:pPr>
            <a:r>
              <a:rPr lang="es" sz="1200">
                <a:latin typeface="Roboto Mono"/>
                <a:ea typeface="Roboto Mono"/>
                <a:cs typeface="Roboto Mono"/>
                <a:sym typeface="Roboto Mono"/>
              </a:rPr>
              <a:t>    print(x, "es 10")			# cumple, ejecuto esto</a:t>
            </a:r>
            <a:endParaRPr sz="1200">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43"/>
          <p:cNvPicPr preferRelativeResize="0"/>
          <p:nvPr/>
        </p:nvPicPr>
        <p:blipFill>
          <a:blip r:embed="rId3">
            <a:alphaModFix/>
          </a:blip>
          <a:stretch>
            <a:fillRect/>
          </a:stretch>
        </p:blipFill>
        <p:spPr>
          <a:xfrm>
            <a:off x="1171863" y="1512771"/>
            <a:ext cx="3500481" cy="2937987"/>
          </a:xfrm>
          <a:prstGeom prst="rect">
            <a:avLst/>
          </a:prstGeom>
          <a:noFill/>
          <a:ln>
            <a:noFill/>
          </a:ln>
        </p:spPr>
      </p:pic>
      <p:sp>
        <p:nvSpPr>
          <p:cNvPr id="225" name="Google Shape;225;p43"/>
          <p:cNvSpPr txBox="1"/>
          <p:nvPr/>
        </p:nvSpPr>
        <p:spPr>
          <a:xfrm>
            <a:off x="696025" y="523675"/>
            <a:ext cx="72702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Estructura condicional (IF)</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pic>
        <p:nvPicPr>
          <p:cNvPr id="226" name="Google Shape;226;p43"/>
          <p:cNvPicPr preferRelativeResize="0"/>
          <p:nvPr/>
        </p:nvPicPr>
        <p:blipFill>
          <a:blip r:embed="rId4">
            <a:alphaModFix/>
          </a:blip>
          <a:stretch>
            <a:fillRect/>
          </a:stretch>
        </p:blipFill>
        <p:spPr>
          <a:xfrm>
            <a:off x="5132145" y="1460600"/>
            <a:ext cx="2900894" cy="3042324"/>
          </a:xfrm>
          <a:prstGeom prst="rect">
            <a:avLst/>
          </a:prstGeom>
          <a:noFill/>
          <a:ln>
            <a:noFill/>
          </a:ln>
        </p:spPr>
      </p:pic>
      <p:sp>
        <p:nvSpPr>
          <p:cNvPr id="227" name="Google Shape;227;p43"/>
          <p:cNvSpPr txBox="1"/>
          <p:nvPr/>
        </p:nvSpPr>
        <p:spPr>
          <a:xfrm>
            <a:off x="538525" y="4639900"/>
            <a:ext cx="4116900" cy="392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350">
                <a:latin typeface="DM Sans"/>
                <a:ea typeface="DM Sans"/>
                <a:cs typeface="DM Sans"/>
                <a:sym typeface="DM Sans"/>
              </a:rPr>
              <a:t>Diagrama de flujo condicionales</a:t>
            </a:r>
            <a:endParaRPr sz="1350">
              <a:latin typeface="DM Sans"/>
              <a:ea typeface="DM Sans"/>
              <a:cs typeface="DM Sans"/>
              <a:sym typeface="DM Sans"/>
            </a:endParaRPr>
          </a:p>
        </p:txBody>
      </p:sp>
      <p:sp>
        <p:nvSpPr>
          <p:cNvPr id="228" name="Google Shape;228;p43"/>
          <p:cNvSpPr txBox="1"/>
          <p:nvPr/>
        </p:nvSpPr>
        <p:spPr>
          <a:xfrm>
            <a:off x="4655425" y="4639900"/>
            <a:ext cx="4116900" cy="392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350">
                <a:latin typeface="DM Sans"/>
                <a:ea typeface="DM Sans"/>
                <a:cs typeface="DM Sans"/>
                <a:sym typeface="DM Sans"/>
              </a:rPr>
              <a:t>Estructura if-elif-else Python</a:t>
            </a:r>
            <a:endParaRPr sz="1350">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4"/>
          <p:cNvSpPr txBox="1"/>
          <p:nvPr/>
        </p:nvSpPr>
        <p:spPr>
          <a:xfrm>
            <a:off x="14315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Actividad colaborativa</a:t>
            </a:r>
            <a:endParaRPr b="1" sz="3500">
              <a:solidFill>
                <a:srgbClr val="EAFF6A"/>
              </a:solidFill>
              <a:latin typeface="DM Sans"/>
              <a:ea typeface="DM Sans"/>
              <a:cs typeface="DM Sans"/>
              <a:sym typeface="DM Sans"/>
            </a:endParaRPr>
          </a:p>
        </p:txBody>
      </p:sp>
      <p:sp>
        <p:nvSpPr>
          <p:cNvPr id="234" name="Google Shape;234;p44"/>
          <p:cNvSpPr txBox="1"/>
          <p:nvPr/>
        </p:nvSpPr>
        <p:spPr>
          <a:xfrm>
            <a:off x="473350" y="1626100"/>
            <a:ext cx="71694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2500">
                <a:solidFill>
                  <a:schemeClr val="lt1"/>
                </a:solidFill>
                <a:latin typeface="DM Sans"/>
                <a:ea typeface="DM Sans"/>
                <a:cs typeface="DM Sans"/>
                <a:sym typeface="DM Sans"/>
              </a:rPr>
              <a:t>PROBANDO ESTRUCTURAS EN PYTHON</a:t>
            </a:r>
            <a:endParaRPr sz="2500">
              <a:solidFill>
                <a:srgbClr val="DEFC52"/>
              </a:solidFill>
              <a:latin typeface="Helvetica Neue Light"/>
              <a:ea typeface="Helvetica Neue Light"/>
              <a:cs typeface="Helvetica Neue Light"/>
              <a:sym typeface="Helvetica Neue Light"/>
            </a:endParaRPr>
          </a:p>
        </p:txBody>
      </p:sp>
      <p:sp>
        <p:nvSpPr>
          <p:cNvPr id="235" name="Google Shape;235;p44"/>
          <p:cNvSpPr txBox="1"/>
          <p:nvPr/>
        </p:nvSpPr>
        <p:spPr>
          <a:xfrm>
            <a:off x="473350" y="3980550"/>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000">
                <a:solidFill>
                  <a:srgbClr val="83AEFB"/>
                </a:solidFill>
                <a:latin typeface="DM Sans"/>
                <a:ea typeface="DM Sans"/>
                <a:cs typeface="DM Sans"/>
                <a:sym typeface="DM Sans"/>
              </a:rPr>
              <a:t>Duración: </a:t>
            </a:r>
            <a:r>
              <a:rPr b="1" lang="es" sz="2000">
                <a:solidFill>
                  <a:srgbClr val="83AEFB"/>
                </a:solidFill>
                <a:latin typeface="DM Sans"/>
                <a:ea typeface="DM Sans"/>
                <a:cs typeface="DM Sans"/>
                <a:sym typeface="DM Sans"/>
              </a:rPr>
              <a:t>15 minutos</a:t>
            </a:r>
            <a:endParaRPr b="1" sz="2000">
              <a:solidFill>
                <a:srgbClr val="83AEFB"/>
              </a:solidFill>
              <a:latin typeface="DM Sans"/>
              <a:ea typeface="DM Sans"/>
              <a:cs typeface="DM Sans"/>
              <a:sym typeface="DM Sans"/>
            </a:endParaRPr>
          </a:p>
        </p:txBody>
      </p:sp>
      <p:grpSp>
        <p:nvGrpSpPr>
          <p:cNvPr id="236" name="Google Shape;236;p44"/>
          <p:cNvGrpSpPr/>
          <p:nvPr/>
        </p:nvGrpSpPr>
        <p:grpSpPr>
          <a:xfrm>
            <a:off x="473351" y="619523"/>
            <a:ext cx="738900" cy="738900"/>
            <a:chOff x="473351" y="619523"/>
            <a:chExt cx="738900" cy="738900"/>
          </a:xfrm>
        </p:grpSpPr>
        <p:sp>
          <p:nvSpPr>
            <p:cNvPr id="237" name="Google Shape;237;p44"/>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8" name="Google Shape;238;p44"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
        <p:nvSpPr>
          <p:cNvPr id="239" name="Google Shape;239;p44"/>
          <p:cNvSpPr txBox="1"/>
          <p:nvPr/>
        </p:nvSpPr>
        <p:spPr>
          <a:xfrm>
            <a:off x="473350" y="2195500"/>
            <a:ext cx="71694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500">
                <a:solidFill>
                  <a:srgbClr val="B7B7B7"/>
                </a:solidFill>
                <a:latin typeface="DM Sans"/>
                <a:ea typeface="DM Sans"/>
                <a:cs typeface="DM Sans"/>
                <a:sym typeface="DM Sans"/>
              </a:rPr>
              <a:t>Deberán resolver en grupo dos problemas reales, utilizando las estructuras aprendidas de programación en Python en una notebook.</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27"/>
          <p:cNvPicPr preferRelativeResize="0"/>
          <p:nvPr/>
        </p:nvPicPr>
        <p:blipFill>
          <a:blip r:embed="rId3">
            <a:alphaModFix/>
          </a:blip>
          <a:stretch>
            <a:fillRect/>
          </a:stretch>
        </p:blipFill>
        <p:spPr>
          <a:xfrm>
            <a:off x="3551350" y="1250824"/>
            <a:ext cx="2042575" cy="3394350"/>
          </a:xfrm>
          <a:prstGeom prst="rect">
            <a:avLst/>
          </a:prstGeom>
          <a:noFill/>
          <a:ln>
            <a:noFill/>
          </a:ln>
        </p:spPr>
      </p:pic>
      <p:pic>
        <p:nvPicPr>
          <p:cNvPr id="86" name="Google Shape;86;p27"/>
          <p:cNvPicPr preferRelativeResize="0"/>
          <p:nvPr/>
        </p:nvPicPr>
        <p:blipFill>
          <a:blip r:embed="rId4">
            <a:alphaModFix/>
          </a:blip>
          <a:stretch>
            <a:fillRect/>
          </a:stretch>
        </p:blipFill>
        <p:spPr>
          <a:xfrm>
            <a:off x="3593287" y="1313975"/>
            <a:ext cx="1958700" cy="3280524"/>
          </a:xfrm>
          <a:prstGeom prst="rect">
            <a:avLst/>
          </a:prstGeom>
          <a:noFill/>
          <a:ln>
            <a:noFill/>
          </a:ln>
        </p:spPr>
      </p:pic>
      <p:pic>
        <p:nvPicPr>
          <p:cNvPr id="87" name="Google Shape;87;p27"/>
          <p:cNvPicPr preferRelativeResize="0"/>
          <p:nvPr/>
        </p:nvPicPr>
        <p:blipFill>
          <a:blip r:embed="rId4">
            <a:alphaModFix/>
          </a:blip>
          <a:stretch>
            <a:fillRect/>
          </a:stretch>
        </p:blipFill>
        <p:spPr>
          <a:xfrm>
            <a:off x="5865175" y="1317651"/>
            <a:ext cx="1958700" cy="3280524"/>
          </a:xfrm>
          <a:prstGeom prst="rect">
            <a:avLst/>
          </a:prstGeom>
          <a:noFill/>
          <a:ln>
            <a:noFill/>
          </a:ln>
        </p:spPr>
      </p:pic>
      <p:pic>
        <p:nvPicPr>
          <p:cNvPr id="88" name="Google Shape;88;p27"/>
          <p:cNvPicPr preferRelativeResize="0"/>
          <p:nvPr/>
        </p:nvPicPr>
        <p:blipFill>
          <a:blip r:embed="rId4">
            <a:alphaModFix/>
          </a:blip>
          <a:stretch>
            <a:fillRect/>
          </a:stretch>
        </p:blipFill>
        <p:spPr>
          <a:xfrm>
            <a:off x="1320975" y="1317651"/>
            <a:ext cx="1958700" cy="3280524"/>
          </a:xfrm>
          <a:prstGeom prst="rect">
            <a:avLst/>
          </a:prstGeom>
          <a:noFill/>
          <a:ln>
            <a:noFill/>
          </a:ln>
        </p:spPr>
      </p:pic>
      <p:sp>
        <p:nvSpPr>
          <p:cNvPr id="89" name="Google Shape;89;p27"/>
          <p:cNvSpPr txBox="1"/>
          <p:nvPr/>
        </p:nvSpPr>
        <p:spPr>
          <a:xfrm>
            <a:off x="472700" y="468275"/>
            <a:ext cx="23247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000">
                <a:solidFill>
                  <a:srgbClr val="EAFF6A"/>
                </a:solidFill>
                <a:latin typeface="DM Sans"/>
                <a:ea typeface="DM Sans"/>
                <a:cs typeface="DM Sans"/>
                <a:sym typeface="DM Sans"/>
              </a:rPr>
              <a:t>Temario</a:t>
            </a:r>
            <a:endParaRPr b="1" sz="3000">
              <a:solidFill>
                <a:srgbClr val="EAFF6A"/>
              </a:solidFill>
              <a:latin typeface="DM Sans"/>
              <a:ea typeface="DM Sans"/>
              <a:cs typeface="DM Sans"/>
              <a:sym typeface="DM Sans"/>
            </a:endParaRPr>
          </a:p>
        </p:txBody>
      </p:sp>
      <p:sp>
        <p:nvSpPr>
          <p:cNvPr id="90" name="Google Shape;90;p27"/>
          <p:cNvSpPr txBox="1"/>
          <p:nvPr/>
        </p:nvSpPr>
        <p:spPr>
          <a:xfrm>
            <a:off x="1320550" y="1479650"/>
            <a:ext cx="19287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s" sz="1200">
                <a:solidFill>
                  <a:srgbClr val="999999"/>
                </a:solidFill>
                <a:latin typeface="DM Sans"/>
                <a:ea typeface="DM Sans"/>
                <a:cs typeface="DM Sans"/>
                <a:sym typeface="DM Sans"/>
              </a:rPr>
              <a:t>03</a:t>
            </a:r>
            <a:endParaRPr b="1" sz="1600">
              <a:solidFill>
                <a:srgbClr val="999999"/>
              </a:solidFill>
              <a:latin typeface="DM Sans"/>
              <a:ea typeface="DM Sans"/>
              <a:cs typeface="DM Sans"/>
              <a:sym typeface="DM Sans"/>
            </a:endParaRPr>
          </a:p>
        </p:txBody>
      </p:sp>
      <p:cxnSp>
        <p:nvCxnSpPr>
          <p:cNvPr id="91" name="Google Shape;91;p27"/>
          <p:cNvCxnSpPr/>
          <p:nvPr/>
        </p:nvCxnSpPr>
        <p:spPr>
          <a:xfrm>
            <a:off x="1395275" y="2683775"/>
            <a:ext cx="1778400" cy="0"/>
          </a:xfrm>
          <a:prstGeom prst="straightConnector1">
            <a:avLst/>
          </a:prstGeom>
          <a:noFill/>
          <a:ln cap="flat" cmpd="sng" w="9525">
            <a:solidFill>
              <a:srgbClr val="434343"/>
            </a:solidFill>
            <a:prstDash val="solid"/>
            <a:round/>
            <a:headEnd len="med" w="med" type="none"/>
            <a:tailEnd len="med" w="med" type="none"/>
          </a:ln>
        </p:spPr>
      </p:cxnSp>
      <p:sp>
        <p:nvSpPr>
          <p:cNvPr id="92" name="Google Shape;92;p27"/>
          <p:cNvSpPr txBox="1"/>
          <p:nvPr/>
        </p:nvSpPr>
        <p:spPr>
          <a:xfrm>
            <a:off x="1320125" y="1969975"/>
            <a:ext cx="1928700" cy="12930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b="1" lang="es" sz="1200">
                <a:solidFill>
                  <a:srgbClr val="999999"/>
                </a:solidFill>
                <a:latin typeface="DM Sans"/>
                <a:ea typeface="DM Sans"/>
                <a:cs typeface="DM Sans"/>
                <a:sym typeface="DM Sans"/>
              </a:rPr>
              <a:t>Introducción a la programación con Python (Parte II)</a:t>
            </a:r>
            <a:endParaRPr b="1" sz="1200">
              <a:solidFill>
                <a:srgbClr val="999999"/>
              </a:solidFill>
              <a:latin typeface="DM Sans"/>
              <a:ea typeface="DM Sans"/>
              <a:cs typeface="DM Sans"/>
              <a:sym typeface="DM Sans"/>
            </a:endParaRPr>
          </a:p>
          <a:p>
            <a:pPr indent="0" lvl="0" marL="0" rtl="0" algn="ctr">
              <a:lnSpc>
                <a:spcPct val="100000"/>
              </a:lnSpc>
              <a:spcBef>
                <a:spcPts val="0"/>
              </a:spcBef>
              <a:spcAft>
                <a:spcPts val="0"/>
              </a:spcAft>
              <a:buNone/>
            </a:pPr>
            <a:r>
              <a:t/>
            </a:r>
            <a:endParaRPr b="1" sz="1200">
              <a:solidFill>
                <a:srgbClr val="999999"/>
              </a:solidFill>
              <a:latin typeface="DM Sans"/>
              <a:ea typeface="DM Sans"/>
              <a:cs typeface="DM Sans"/>
              <a:sym typeface="DM Sans"/>
            </a:endParaRPr>
          </a:p>
          <a:p>
            <a:pPr indent="0" lvl="0" marL="0" rtl="0" algn="ctr">
              <a:lnSpc>
                <a:spcPct val="100000"/>
              </a:lnSpc>
              <a:spcBef>
                <a:spcPts val="0"/>
              </a:spcBef>
              <a:spcAft>
                <a:spcPts val="0"/>
              </a:spcAft>
              <a:buNone/>
            </a:pPr>
            <a:r>
              <a:t/>
            </a:r>
            <a:endParaRPr b="1" sz="1200">
              <a:solidFill>
                <a:srgbClr val="999999"/>
              </a:solidFill>
              <a:latin typeface="DM Sans"/>
              <a:ea typeface="DM Sans"/>
              <a:cs typeface="DM Sans"/>
              <a:sym typeface="DM Sans"/>
            </a:endParaRPr>
          </a:p>
          <a:p>
            <a:pPr indent="0" lvl="0" marL="0" rtl="0" algn="ctr">
              <a:lnSpc>
                <a:spcPct val="100000"/>
              </a:lnSpc>
              <a:spcBef>
                <a:spcPts val="0"/>
              </a:spcBef>
              <a:spcAft>
                <a:spcPts val="0"/>
              </a:spcAft>
              <a:buNone/>
            </a:pPr>
            <a:r>
              <a:t/>
            </a:r>
            <a:endParaRPr b="1" sz="1200">
              <a:solidFill>
                <a:srgbClr val="999999"/>
              </a:solidFill>
              <a:latin typeface="DM Sans"/>
              <a:ea typeface="DM Sans"/>
              <a:cs typeface="DM Sans"/>
              <a:sym typeface="DM Sans"/>
            </a:endParaRPr>
          </a:p>
        </p:txBody>
      </p:sp>
      <p:sp>
        <p:nvSpPr>
          <p:cNvPr id="93" name="Google Shape;93;p27"/>
          <p:cNvSpPr txBox="1"/>
          <p:nvPr/>
        </p:nvSpPr>
        <p:spPr>
          <a:xfrm>
            <a:off x="3593075" y="1487775"/>
            <a:ext cx="19287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s" sz="1200">
                <a:solidFill>
                  <a:schemeClr val="lt1"/>
                </a:solidFill>
                <a:latin typeface="DM Sans"/>
                <a:ea typeface="DM Sans"/>
                <a:cs typeface="DM Sans"/>
                <a:sym typeface="DM Sans"/>
              </a:rPr>
              <a:t>04</a:t>
            </a:r>
            <a:endParaRPr b="1" sz="1600">
              <a:solidFill>
                <a:schemeClr val="lt1"/>
              </a:solidFill>
              <a:latin typeface="DM Sans"/>
              <a:ea typeface="DM Sans"/>
              <a:cs typeface="DM Sans"/>
              <a:sym typeface="DM Sans"/>
            </a:endParaRPr>
          </a:p>
        </p:txBody>
      </p:sp>
      <p:cxnSp>
        <p:nvCxnSpPr>
          <p:cNvPr id="94" name="Google Shape;94;p27"/>
          <p:cNvCxnSpPr/>
          <p:nvPr/>
        </p:nvCxnSpPr>
        <p:spPr>
          <a:xfrm>
            <a:off x="3667800" y="2683775"/>
            <a:ext cx="1778400" cy="0"/>
          </a:xfrm>
          <a:prstGeom prst="straightConnector1">
            <a:avLst/>
          </a:prstGeom>
          <a:noFill/>
          <a:ln cap="flat" cmpd="sng" w="9525">
            <a:solidFill>
              <a:srgbClr val="434343"/>
            </a:solidFill>
            <a:prstDash val="solid"/>
            <a:round/>
            <a:headEnd len="med" w="med" type="none"/>
            <a:tailEnd len="med" w="med" type="none"/>
          </a:ln>
        </p:spPr>
      </p:cxnSp>
      <p:sp>
        <p:nvSpPr>
          <p:cNvPr id="95" name="Google Shape;95;p27"/>
          <p:cNvSpPr txBox="1"/>
          <p:nvPr/>
        </p:nvSpPr>
        <p:spPr>
          <a:xfrm>
            <a:off x="3592650" y="1854625"/>
            <a:ext cx="1928700" cy="13392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b="1" lang="es" sz="1500">
                <a:solidFill>
                  <a:srgbClr val="EAFF6A"/>
                </a:solidFill>
                <a:latin typeface="DM Sans"/>
                <a:ea typeface="DM Sans"/>
                <a:cs typeface="DM Sans"/>
                <a:sym typeface="DM Sans"/>
              </a:rPr>
              <a:t>Introducción a la programación con Python (Parte II)</a:t>
            </a:r>
            <a:endParaRPr b="1" sz="1500">
              <a:solidFill>
                <a:srgbClr val="EAFF6A"/>
              </a:solidFill>
              <a:latin typeface="DM Sans"/>
              <a:ea typeface="DM Sans"/>
              <a:cs typeface="DM Sans"/>
              <a:sym typeface="DM Sans"/>
            </a:endParaRPr>
          </a:p>
          <a:p>
            <a:pPr indent="0" lvl="0" marL="0" rtl="0" algn="ctr">
              <a:lnSpc>
                <a:spcPct val="100000"/>
              </a:lnSpc>
              <a:spcBef>
                <a:spcPts val="0"/>
              </a:spcBef>
              <a:spcAft>
                <a:spcPts val="0"/>
              </a:spcAft>
              <a:buNone/>
            </a:pPr>
            <a:r>
              <a:t/>
            </a:r>
            <a:endParaRPr b="1" sz="1500">
              <a:solidFill>
                <a:srgbClr val="EAFF6A"/>
              </a:solidFill>
              <a:latin typeface="DM Sans"/>
              <a:ea typeface="DM Sans"/>
              <a:cs typeface="DM Sans"/>
              <a:sym typeface="DM Sans"/>
            </a:endParaRPr>
          </a:p>
          <a:p>
            <a:pPr indent="0" lvl="0" marL="0" rtl="0" algn="ctr">
              <a:lnSpc>
                <a:spcPct val="100000"/>
              </a:lnSpc>
              <a:spcBef>
                <a:spcPts val="0"/>
              </a:spcBef>
              <a:spcAft>
                <a:spcPts val="0"/>
              </a:spcAft>
              <a:buNone/>
            </a:pPr>
            <a:r>
              <a:t/>
            </a:r>
            <a:endParaRPr b="1" sz="1500">
              <a:solidFill>
                <a:srgbClr val="EAFF6A"/>
              </a:solidFill>
              <a:latin typeface="DM Sans"/>
              <a:ea typeface="DM Sans"/>
              <a:cs typeface="DM Sans"/>
              <a:sym typeface="DM Sans"/>
            </a:endParaRPr>
          </a:p>
        </p:txBody>
      </p:sp>
      <p:sp>
        <p:nvSpPr>
          <p:cNvPr id="96" name="Google Shape;96;p27"/>
          <p:cNvSpPr txBox="1"/>
          <p:nvPr/>
        </p:nvSpPr>
        <p:spPr>
          <a:xfrm>
            <a:off x="5865600" y="1479650"/>
            <a:ext cx="19287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s" sz="1200">
                <a:solidFill>
                  <a:srgbClr val="999999"/>
                </a:solidFill>
                <a:latin typeface="DM Sans"/>
                <a:ea typeface="DM Sans"/>
                <a:cs typeface="DM Sans"/>
                <a:sym typeface="DM Sans"/>
              </a:rPr>
              <a:t>05</a:t>
            </a:r>
            <a:endParaRPr b="1" sz="1600">
              <a:solidFill>
                <a:srgbClr val="999999"/>
              </a:solidFill>
              <a:latin typeface="DM Sans"/>
              <a:ea typeface="DM Sans"/>
              <a:cs typeface="DM Sans"/>
              <a:sym typeface="DM Sans"/>
            </a:endParaRPr>
          </a:p>
        </p:txBody>
      </p:sp>
      <p:cxnSp>
        <p:nvCxnSpPr>
          <p:cNvPr id="97" name="Google Shape;97;p27"/>
          <p:cNvCxnSpPr/>
          <p:nvPr/>
        </p:nvCxnSpPr>
        <p:spPr>
          <a:xfrm>
            <a:off x="5940325" y="2683775"/>
            <a:ext cx="1778400" cy="0"/>
          </a:xfrm>
          <a:prstGeom prst="straightConnector1">
            <a:avLst/>
          </a:prstGeom>
          <a:noFill/>
          <a:ln cap="flat" cmpd="sng" w="9525">
            <a:solidFill>
              <a:srgbClr val="434343"/>
            </a:solidFill>
            <a:prstDash val="solid"/>
            <a:round/>
            <a:headEnd len="med" w="med" type="none"/>
            <a:tailEnd len="med" w="med" type="none"/>
          </a:ln>
        </p:spPr>
      </p:cxnSp>
      <p:sp>
        <p:nvSpPr>
          <p:cNvPr id="98" name="Google Shape;98;p27"/>
          <p:cNvSpPr txBox="1"/>
          <p:nvPr/>
        </p:nvSpPr>
        <p:spPr>
          <a:xfrm>
            <a:off x="5865600" y="1934375"/>
            <a:ext cx="1928700" cy="12930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b="1" lang="es" sz="1200">
                <a:solidFill>
                  <a:srgbClr val="999999"/>
                </a:solidFill>
                <a:latin typeface="DM Sans"/>
                <a:ea typeface="DM Sans"/>
                <a:cs typeface="DM Sans"/>
                <a:sym typeface="DM Sans"/>
              </a:rPr>
              <a:t>Programación con arrays: introducción a NumPy </a:t>
            </a:r>
            <a:endParaRPr b="1" sz="1200">
              <a:solidFill>
                <a:srgbClr val="999999"/>
              </a:solidFill>
              <a:latin typeface="DM Sans"/>
              <a:ea typeface="DM Sans"/>
              <a:cs typeface="DM Sans"/>
              <a:sym typeface="DM Sans"/>
            </a:endParaRPr>
          </a:p>
          <a:p>
            <a:pPr indent="0" lvl="0" marL="0" rtl="0" algn="ctr">
              <a:lnSpc>
                <a:spcPct val="100000"/>
              </a:lnSpc>
              <a:spcBef>
                <a:spcPts val="0"/>
              </a:spcBef>
              <a:spcAft>
                <a:spcPts val="0"/>
              </a:spcAft>
              <a:buNone/>
            </a:pPr>
            <a:r>
              <a:t/>
            </a:r>
            <a:endParaRPr b="1" sz="1200">
              <a:solidFill>
                <a:srgbClr val="999999"/>
              </a:solidFill>
              <a:latin typeface="DM Sans"/>
              <a:ea typeface="DM Sans"/>
              <a:cs typeface="DM Sans"/>
              <a:sym typeface="DM Sans"/>
            </a:endParaRPr>
          </a:p>
          <a:p>
            <a:pPr indent="0" lvl="0" marL="0" rtl="0" algn="ctr">
              <a:lnSpc>
                <a:spcPct val="100000"/>
              </a:lnSpc>
              <a:spcBef>
                <a:spcPts val="0"/>
              </a:spcBef>
              <a:spcAft>
                <a:spcPts val="0"/>
              </a:spcAft>
              <a:buNone/>
            </a:pPr>
            <a:r>
              <a:t/>
            </a:r>
            <a:endParaRPr b="1" sz="1200">
              <a:solidFill>
                <a:srgbClr val="999999"/>
              </a:solidFill>
              <a:latin typeface="DM Sans"/>
              <a:ea typeface="DM Sans"/>
              <a:cs typeface="DM Sans"/>
              <a:sym typeface="DM Sans"/>
            </a:endParaRPr>
          </a:p>
          <a:p>
            <a:pPr indent="0" lvl="0" marL="0" rtl="0" algn="ctr">
              <a:lnSpc>
                <a:spcPct val="100000"/>
              </a:lnSpc>
              <a:spcBef>
                <a:spcPts val="0"/>
              </a:spcBef>
              <a:spcAft>
                <a:spcPts val="0"/>
              </a:spcAft>
              <a:buNone/>
            </a:pPr>
            <a:r>
              <a:t/>
            </a:r>
            <a:endParaRPr b="1" sz="1200">
              <a:solidFill>
                <a:srgbClr val="999999"/>
              </a:solidFill>
              <a:latin typeface="DM Sans"/>
              <a:ea typeface="DM Sans"/>
              <a:cs typeface="DM Sans"/>
              <a:sym typeface="DM Sans"/>
            </a:endParaRPr>
          </a:p>
        </p:txBody>
      </p:sp>
      <p:cxnSp>
        <p:nvCxnSpPr>
          <p:cNvPr id="99" name="Google Shape;99;p27"/>
          <p:cNvCxnSpPr/>
          <p:nvPr/>
        </p:nvCxnSpPr>
        <p:spPr>
          <a:xfrm>
            <a:off x="1410700" y="1857075"/>
            <a:ext cx="1778400" cy="0"/>
          </a:xfrm>
          <a:prstGeom prst="straightConnector1">
            <a:avLst/>
          </a:prstGeom>
          <a:noFill/>
          <a:ln cap="flat" cmpd="sng" w="9525">
            <a:solidFill>
              <a:srgbClr val="434343"/>
            </a:solidFill>
            <a:prstDash val="solid"/>
            <a:round/>
            <a:headEnd len="med" w="med" type="none"/>
            <a:tailEnd len="med" w="med" type="none"/>
          </a:ln>
        </p:spPr>
      </p:cxnSp>
      <p:cxnSp>
        <p:nvCxnSpPr>
          <p:cNvPr id="100" name="Google Shape;100;p27"/>
          <p:cNvCxnSpPr/>
          <p:nvPr/>
        </p:nvCxnSpPr>
        <p:spPr>
          <a:xfrm>
            <a:off x="3683225" y="1857075"/>
            <a:ext cx="1778400" cy="0"/>
          </a:xfrm>
          <a:prstGeom prst="straightConnector1">
            <a:avLst/>
          </a:prstGeom>
          <a:noFill/>
          <a:ln cap="flat" cmpd="sng" w="9525">
            <a:solidFill>
              <a:srgbClr val="434343"/>
            </a:solidFill>
            <a:prstDash val="solid"/>
            <a:round/>
            <a:headEnd len="med" w="med" type="none"/>
            <a:tailEnd len="med" w="med" type="none"/>
          </a:ln>
        </p:spPr>
      </p:cxnSp>
      <p:cxnSp>
        <p:nvCxnSpPr>
          <p:cNvPr id="101" name="Google Shape;101;p27"/>
          <p:cNvCxnSpPr/>
          <p:nvPr/>
        </p:nvCxnSpPr>
        <p:spPr>
          <a:xfrm>
            <a:off x="5955750" y="1857075"/>
            <a:ext cx="1778400" cy="0"/>
          </a:xfrm>
          <a:prstGeom prst="straightConnector1">
            <a:avLst/>
          </a:prstGeom>
          <a:noFill/>
          <a:ln cap="flat" cmpd="sng" w="9525">
            <a:solidFill>
              <a:srgbClr val="434343"/>
            </a:solidFill>
            <a:prstDash val="solid"/>
            <a:round/>
            <a:headEnd len="med" w="med" type="none"/>
            <a:tailEnd len="med" w="med" type="none"/>
          </a:ln>
        </p:spPr>
      </p:cxnSp>
      <p:sp>
        <p:nvSpPr>
          <p:cNvPr id="102" name="Google Shape;102;p27"/>
          <p:cNvSpPr txBox="1"/>
          <p:nvPr/>
        </p:nvSpPr>
        <p:spPr>
          <a:xfrm>
            <a:off x="1395275" y="2972363"/>
            <a:ext cx="1646100" cy="14931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0"/>
              </a:spcAft>
              <a:buClr>
                <a:srgbClr val="EF89D2"/>
              </a:buClr>
              <a:buSzPts val="1200"/>
              <a:buFont typeface="DM Sans"/>
              <a:buChar char="✓"/>
            </a:pPr>
            <a:r>
              <a:rPr lang="es" sz="1200">
                <a:solidFill>
                  <a:schemeClr val="lt1"/>
                </a:solidFill>
                <a:latin typeface="DM Sans"/>
                <a:ea typeface="DM Sans"/>
                <a:cs typeface="DM Sans"/>
                <a:sym typeface="DM Sans"/>
              </a:rPr>
              <a:t>Programa</a:t>
            </a:r>
            <a:endParaRPr sz="1200">
              <a:solidFill>
                <a:schemeClr val="lt1"/>
              </a:solidFill>
              <a:latin typeface="DM Sans"/>
              <a:ea typeface="DM Sans"/>
              <a:cs typeface="DM Sans"/>
              <a:sym typeface="DM Sans"/>
            </a:endParaRPr>
          </a:p>
          <a:p>
            <a:pPr indent="-304800" lvl="0" marL="457200" rtl="0" algn="l">
              <a:lnSpc>
                <a:spcPct val="100000"/>
              </a:lnSpc>
              <a:spcBef>
                <a:spcPts val="1000"/>
              </a:spcBef>
              <a:spcAft>
                <a:spcPts val="0"/>
              </a:spcAft>
              <a:buClr>
                <a:srgbClr val="EF89D2"/>
              </a:buClr>
              <a:buSzPts val="1200"/>
              <a:buFont typeface="DM Sans"/>
              <a:buChar char="✓"/>
            </a:pPr>
            <a:r>
              <a:rPr lang="es" sz="1200">
                <a:solidFill>
                  <a:schemeClr val="lt1"/>
                </a:solidFill>
                <a:latin typeface="DM Sans"/>
                <a:ea typeface="DM Sans"/>
                <a:cs typeface="DM Sans"/>
                <a:sym typeface="DM Sans"/>
              </a:rPr>
              <a:t>Miniconda</a:t>
            </a:r>
            <a:endParaRPr sz="1200">
              <a:solidFill>
                <a:schemeClr val="lt1"/>
              </a:solidFill>
              <a:latin typeface="DM Sans"/>
              <a:ea typeface="DM Sans"/>
              <a:cs typeface="DM Sans"/>
              <a:sym typeface="DM Sans"/>
            </a:endParaRPr>
          </a:p>
          <a:p>
            <a:pPr indent="-304800" lvl="0" marL="457200" rtl="0" algn="l">
              <a:lnSpc>
                <a:spcPct val="100000"/>
              </a:lnSpc>
              <a:spcBef>
                <a:spcPts val="1000"/>
              </a:spcBef>
              <a:spcAft>
                <a:spcPts val="0"/>
              </a:spcAft>
              <a:buClr>
                <a:srgbClr val="EF89D2"/>
              </a:buClr>
              <a:buSzPts val="1200"/>
              <a:buFont typeface="DM Sans"/>
              <a:buChar char="✓"/>
            </a:pPr>
            <a:r>
              <a:rPr lang="es" sz="1200">
                <a:solidFill>
                  <a:schemeClr val="lt1"/>
                </a:solidFill>
                <a:latin typeface="DM Sans"/>
                <a:ea typeface="DM Sans"/>
                <a:cs typeface="DM Sans"/>
                <a:sym typeface="DM Sans"/>
              </a:rPr>
              <a:t>Nociones básicas</a:t>
            </a:r>
            <a:endParaRPr sz="1200">
              <a:solidFill>
                <a:schemeClr val="lt1"/>
              </a:solidFill>
              <a:latin typeface="DM Sans"/>
              <a:ea typeface="DM Sans"/>
              <a:cs typeface="DM Sans"/>
              <a:sym typeface="DM Sans"/>
            </a:endParaRPr>
          </a:p>
          <a:p>
            <a:pPr indent="0" lvl="0" marL="457200" rtl="0" algn="l">
              <a:lnSpc>
                <a:spcPct val="100000"/>
              </a:lnSpc>
              <a:spcBef>
                <a:spcPts val="1000"/>
              </a:spcBef>
              <a:spcAft>
                <a:spcPts val="1000"/>
              </a:spcAft>
              <a:buNone/>
            </a:pPr>
            <a:r>
              <a:t/>
            </a:r>
            <a:endParaRPr sz="1200">
              <a:solidFill>
                <a:schemeClr val="lt1"/>
              </a:solidFill>
              <a:latin typeface="DM Sans"/>
              <a:ea typeface="DM Sans"/>
              <a:cs typeface="DM Sans"/>
              <a:sym typeface="DM Sans"/>
            </a:endParaRPr>
          </a:p>
        </p:txBody>
      </p:sp>
      <p:sp>
        <p:nvSpPr>
          <p:cNvPr id="103" name="Google Shape;103;p27"/>
          <p:cNvSpPr txBox="1"/>
          <p:nvPr/>
        </p:nvSpPr>
        <p:spPr>
          <a:xfrm>
            <a:off x="6021475" y="2815763"/>
            <a:ext cx="1646100" cy="3693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1000"/>
              </a:spcAft>
              <a:buClr>
                <a:srgbClr val="EA90FF"/>
              </a:buClr>
              <a:buSzPts val="1200"/>
              <a:buFont typeface="DM Sans"/>
              <a:buChar char="✓"/>
            </a:pPr>
            <a:r>
              <a:t/>
            </a:r>
            <a:endParaRPr sz="1200">
              <a:solidFill>
                <a:schemeClr val="lt1"/>
              </a:solidFill>
              <a:latin typeface="DM Sans"/>
              <a:ea typeface="DM Sans"/>
              <a:cs typeface="DM Sans"/>
              <a:sym typeface="DM Sans"/>
            </a:endParaRPr>
          </a:p>
        </p:txBody>
      </p:sp>
      <p:sp>
        <p:nvSpPr>
          <p:cNvPr id="104" name="Google Shape;104;p27"/>
          <p:cNvSpPr txBox="1"/>
          <p:nvPr/>
        </p:nvSpPr>
        <p:spPr>
          <a:xfrm>
            <a:off x="3609364" y="2751075"/>
            <a:ext cx="1778400" cy="323100"/>
          </a:xfrm>
          <a:prstGeom prst="rect">
            <a:avLst/>
          </a:prstGeom>
          <a:noFill/>
          <a:ln>
            <a:noFill/>
          </a:ln>
        </p:spPr>
        <p:txBody>
          <a:bodyPr anchorCtr="0" anchor="t" bIns="91425" lIns="91425" spcFirstLastPara="1" rIns="91425" wrap="square" tIns="91425">
            <a:spAutoFit/>
          </a:bodyPr>
          <a:lstStyle/>
          <a:p>
            <a:pPr indent="0" lvl="0" marL="457200" rtl="0" algn="l">
              <a:lnSpc>
                <a:spcPct val="100000"/>
              </a:lnSpc>
              <a:spcBef>
                <a:spcPts val="0"/>
              </a:spcBef>
              <a:spcAft>
                <a:spcPts val="0"/>
              </a:spcAft>
              <a:buNone/>
            </a:pPr>
            <a:r>
              <a:t/>
            </a:r>
            <a:endParaRPr sz="900">
              <a:solidFill>
                <a:srgbClr val="83AEFB"/>
              </a:solidFill>
              <a:latin typeface="DM Sans"/>
              <a:ea typeface="DM Sans"/>
              <a:cs typeface="DM Sans"/>
              <a:sym typeface="DM Sans"/>
            </a:endParaRPr>
          </a:p>
        </p:txBody>
      </p:sp>
      <p:sp>
        <p:nvSpPr>
          <p:cNvPr id="105" name="Google Shape;105;p27"/>
          <p:cNvSpPr txBox="1"/>
          <p:nvPr/>
        </p:nvSpPr>
        <p:spPr>
          <a:xfrm>
            <a:off x="3693001" y="2815775"/>
            <a:ext cx="1728000" cy="18060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0"/>
              </a:spcAft>
              <a:buClr>
                <a:srgbClr val="EAFF6A"/>
              </a:buClr>
              <a:buSzPts val="1200"/>
              <a:buFont typeface="DM Sans"/>
              <a:buChar char="✓"/>
            </a:pPr>
            <a:r>
              <a:rPr lang="es" sz="1200" u="sng">
                <a:solidFill>
                  <a:schemeClr val="hlink"/>
                </a:solidFill>
                <a:latin typeface="DM Sans"/>
                <a:ea typeface="DM Sans"/>
                <a:cs typeface="DM Sans"/>
                <a:sym typeface="DM Sans"/>
                <a:hlinkClick action="ppaction://hlinksldjump" r:id="rId5"/>
              </a:rPr>
              <a:t>Estructura de control</a:t>
            </a:r>
            <a:endParaRPr sz="1200">
              <a:solidFill>
                <a:schemeClr val="lt1"/>
              </a:solidFill>
              <a:latin typeface="DM Sans"/>
              <a:ea typeface="DM Sans"/>
              <a:cs typeface="DM Sans"/>
              <a:sym typeface="DM Sans"/>
            </a:endParaRPr>
          </a:p>
          <a:p>
            <a:pPr indent="-304800" lvl="0" marL="457200" rtl="0" algn="l">
              <a:lnSpc>
                <a:spcPct val="100000"/>
              </a:lnSpc>
              <a:spcBef>
                <a:spcPts val="1000"/>
              </a:spcBef>
              <a:spcAft>
                <a:spcPts val="0"/>
              </a:spcAft>
              <a:buClr>
                <a:srgbClr val="EAFF6A"/>
              </a:buClr>
              <a:buSzPts val="1200"/>
              <a:buFont typeface="DM Sans"/>
              <a:buChar char="✓"/>
            </a:pPr>
            <a:r>
              <a:rPr lang="es" sz="1200" u="sng">
                <a:solidFill>
                  <a:schemeClr val="hlink"/>
                </a:solidFill>
                <a:latin typeface="DM Sans"/>
                <a:ea typeface="DM Sans"/>
                <a:cs typeface="DM Sans"/>
                <a:sym typeface="DM Sans"/>
                <a:hlinkClick action="ppaction://hlinksldjump" r:id="rId6"/>
              </a:rPr>
              <a:t>Funciones </a:t>
            </a:r>
            <a:endParaRPr sz="1200">
              <a:solidFill>
                <a:schemeClr val="lt1"/>
              </a:solidFill>
              <a:latin typeface="DM Sans"/>
              <a:ea typeface="DM Sans"/>
              <a:cs typeface="DM Sans"/>
              <a:sym typeface="DM Sans"/>
            </a:endParaRPr>
          </a:p>
          <a:p>
            <a:pPr indent="-304800" lvl="0" marL="457200" rtl="0" algn="l">
              <a:lnSpc>
                <a:spcPct val="100000"/>
              </a:lnSpc>
              <a:spcBef>
                <a:spcPts val="1000"/>
              </a:spcBef>
              <a:spcAft>
                <a:spcPts val="0"/>
              </a:spcAft>
              <a:buClr>
                <a:srgbClr val="EAFF6A"/>
              </a:buClr>
              <a:buSzPts val="1200"/>
              <a:buFont typeface="DM Sans"/>
              <a:buChar char="✓"/>
            </a:pPr>
            <a:r>
              <a:rPr lang="es" sz="1200" u="sng">
                <a:solidFill>
                  <a:schemeClr val="hlink"/>
                </a:solidFill>
                <a:latin typeface="DM Sans"/>
                <a:ea typeface="DM Sans"/>
                <a:cs typeface="DM Sans"/>
                <a:sym typeface="DM Sans"/>
                <a:hlinkClick action="ppaction://hlinksldjump" r:id="rId7"/>
              </a:rPr>
              <a:t>Datos</a:t>
            </a:r>
            <a:endParaRPr sz="1200">
              <a:solidFill>
                <a:schemeClr val="lt1"/>
              </a:solidFill>
              <a:latin typeface="DM Sans"/>
              <a:ea typeface="DM Sans"/>
              <a:cs typeface="DM Sans"/>
              <a:sym typeface="DM Sans"/>
            </a:endParaRPr>
          </a:p>
          <a:p>
            <a:pPr indent="-304800" lvl="0" marL="457200" rtl="0" algn="l">
              <a:lnSpc>
                <a:spcPct val="100000"/>
              </a:lnSpc>
              <a:spcBef>
                <a:spcPts val="1000"/>
              </a:spcBef>
              <a:spcAft>
                <a:spcPts val="0"/>
              </a:spcAft>
              <a:buClr>
                <a:srgbClr val="EAFF6A"/>
              </a:buClr>
              <a:buSzPts val="1200"/>
              <a:buFont typeface="DM Sans"/>
              <a:buChar char="✓"/>
            </a:pPr>
            <a:r>
              <a:rPr lang="es" sz="1200" u="sng">
                <a:solidFill>
                  <a:schemeClr val="hlink"/>
                </a:solidFill>
                <a:latin typeface="DM Sans"/>
                <a:ea typeface="DM Sans"/>
                <a:cs typeface="DM Sans"/>
                <a:sym typeface="DM Sans"/>
                <a:hlinkClick action="ppaction://hlinksldjump" r:id="rId8"/>
              </a:rPr>
              <a:t>IPython</a:t>
            </a:r>
            <a:endParaRPr sz="1200">
              <a:solidFill>
                <a:schemeClr val="lt1"/>
              </a:solidFill>
              <a:latin typeface="DM Sans"/>
              <a:ea typeface="DM Sans"/>
              <a:cs typeface="DM Sans"/>
              <a:sym typeface="DM Sans"/>
            </a:endParaRPr>
          </a:p>
          <a:p>
            <a:pPr indent="-304800" lvl="0" marL="457200" rtl="0" algn="l">
              <a:lnSpc>
                <a:spcPct val="100000"/>
              </a:lnSpc>
              <a:spcBef>
                <a:spcPts val="1000"/>
              </a:spcBef>
              <a:spcAft>
                <a:spcPts val="1000"/>
              </a:spcAft>
              <a:buClr>
                <a:srgbClr val="EAFF6A"/>
              </a:buClr>
              <a:buSzPts val="1200"/>
              <a:buFont typeface="DM Sans"/>
              <a:buChar char="✓"/>
            </a:pPr>
            <a:r>
              <a:rPr lang="es" sz="1200" u="sng">
                <a:solidFill>
                  <a:schemeClr val="hlink"/>
                </a:solidFill>
                <a:latin typeface="DM Sans"/>
                <a:ea typeface="DM Sans"/>
                <a:cs typeface="DM Sans"/>
                <a:sym typeface="DM Sans"/>
                <a:hlinkClick action="ppaction://hlinksldjump" r:id="rId9"/>
              </a:rPr>
              <a:t>Instalación</a:t>
            </a:r>
            <a:endParaRPr sz="1200">
              <a:solidFill>
                <a:schemeClr val="lt1"/>
              </a:solidFill>
              <a:latin typeface="DM Sans"/>
              <a:ea typeface="DM Sans"/>
              <a:cs typeface="DM Sans"/>
              <a:sym typeface="DM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5"/>
          <p:cNvSpPr txBox="1"/>
          <p:nvPr/>
        </p:nvSpPr>
        <p:spPr>
          <a:xfrm>
            <a:off x="4519500" y="1820650"/>
            <a:ext cx="3834600" cy="2490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Apertura al aprendizaje</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Siempre, pero siempre puedes seguir aprendiendo. Compartir el conocimiento es válido, la construcción colaborativa es la propuesta.</a:t>
            </a:r>
            <a:endParaRPr sz="1350">
              <a:solidFill>
                <a:schemeClr val="dk1"/>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Todas las voces</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Escuchar a todos, todos podemos reflexionar. Dejar el espacio para que todos podamos participar.</a:t>
            </a:r>
            <a:endParaRPr sz="1350" u="sng">
              <a:solidFill>
                <a:schemeClr val="dk1"/>
              </a:solidFill>
              <a:latin typeface="DM Sans"/>
              <a:ea typeface="DM Sans"/>
              <a:cs typeface="DM Sans"/>
              <a:sym typeface="DM Sans"/>
            </a:endParaRPr>
          </a:p>
        </p:txBody>
      </p:sp>
      <p:sp>
        <p:nvSpPr>
          <p:cNvPr id="245" name="Google Shape;245;p45"/>
          <p:cNvSpPr txBox="1"/>
          <p:nvPr/>
        </p:nvSpPr>
        <p:spPr>
          <a:xfrm>
            <a:off x="442200" y="1820650"/>
            <a:ext cx="3834600" cy="1866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Presencia</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Participar y “estar” en la clase, que tu alrededor no te distraiga</a:t>
            </a:r>
            <a:endParaRPr sz="1350">
              <a:solidFill>
                <a:schemeClr val="dk1"/>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Escucha activa</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Escuchar más allá de lo que la persona está expresando directamente</a:t>
            </a:r>
            <a:endParaRPr sz="1350" u="sng">
              <a:solidFill>
                <a:schemeClr val="dk1"/>
              </a:solidFill>
              <a:latin typeface="DM Sans"/>
              <a:ea typeface="DM Sans"/>
              <a:cs typeface="DM Sans"/>
              <a:sym typeface="DM Sans"/>
            </a:endParaRPr>
          </a:p>
        </p:txBody>
      </p:sp>
      <p:sp>
        <p:nvSpPr>
          <p:cNvPr id="246" name="Google Shape;246;p45"/>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Acuerdos</a:t>
            </a:r>
            <a:endParaRPr b="1" sz="4000">
              <a:solidFill>
                <a:schemeClr val="dk1"/>
              </a:solidFill>
              <a:latin typeface="DM Sans"/>
              <a:ea typeface="DM Sans"/>
              <a:cs typeface="DM Sans"/>
              <a:sym typeface="DM Sans"/>
            </a:endParaRPr>
          </a:p>
        </p:txBody>
      </p:sp>
      <p:sp>
        <p:nvSpPr>
          <p:cNvPr id="247" name="Google Shape;247;p45"/>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ACTIVIDAD COLABORATIVA</a:t>
            </a:r>
            <a:endParaRPr>
              <a:latin typeface="DM Sans"/>
              <a:ea typeface="DM Sans"/>
              <a:cs typeface="DM Sans"/>
              <a:sym typeface="DM Sans"/>
            </a:endParaRPr>
          </a:p>
        </p:txBody>
      </p:sp>
      <p:grpSp>
        <p:nvGrpSpPr>
          <p:cNvPr id="248" name="Google Shape;248;p45"/>
          <p:cNvGrpSpPr/>
          <p:nvPr/>
        </p:nvGrpSpPr>
        <p:grpSpPr>
          <a:xfrm>
            <a:off x="457350" y="468286"/>
            <a:ext cx="431074" cy="431074"/>
            <a:chOff x="473351" y="619523"/>
            <a:chExt cx="738900" cy="738900"/>
          </a:xfrm>
        </p:grpSpPr>
        <p:sp>
          <p:nvSpPr>
            <p:cNvPr id="249" name="Google Shape;249;p45"/>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0" name="Google Shape;250;p45"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grpSp>
        <p:nvGrpSpPr>
          <p:cNvPr id="255" name="Google Shape;255;p46"/>
          <p:cNvGrpSpPr/>
          <p:nvPr/>
        </p:nvGrpSpPr>
        <p:grpSpPr>
          <a:xfrm>
            <a:off x="457350" y="468286"/>
            <a:ext cx="431074" cy="431074"/>
            <a:chOff x="473351" y="619523"/>
            <a:chExt cx="738900" cy="738900"/>
          </a:xfrm>
        </p:grpSpPr>
        <p:sp>
          <p:nvSpPr>
            <p:cNvPr id="256" name="Google Shape;256;p46"/>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7" name="Google Shape;257;p46"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
        <p:nvSpPr>
          <p:cNvPr id="258" name="Google Shape;258;p46"/>
          <p:cNvSpPr txBox="1"/>
          <p:nvPr/>
        </p:nvSpPr>
        <p:spPr>
          <a:xfrm>
            <a:off x="501450" y="990513"/>
            <a:ext cx="7310100" cy="1847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Optimizando el stock para una PYME</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259" name="Google Shape;259;p46"/>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ACTIVIDAD COLABORATIVA</a:t>
            </a:r>
            <a:endParaRPr>
              <a:latin typeface="DM Sans"/>
              <a:ea typeface="DM Sans"/>
              <a:cs typeface="DM Sans"/>
              <a:sym typeface="DM Sans"/>
            </a:endParaRPr>
          </a:p>
        </p:txBody>
      </p:sp>
      <p:sp>
        <p:nvSpPr>
          <p:cNvPr id="260" name="Google Shape;260;p46"/>
          <p:cNvSpPr txBox="1"/>
          <p:nvPr/>
        </p:nvSpPr>
        <p:spPr>
          <a:xfrm>
            <a:off x="501450" y="2246450"/>
            <a:ext cx="3834600" cy="267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Consigna:</a:t>
            </a:r>
            <a:r>
              <a:rPr lang="es" sz="1350">
                <a:latin typeface="DM Sans"/>
                <a:ea typeface="DM Sans"/>
                <a:cs typeface="DM Sans"/>
                <a:sym typeface="DM Sans"/>
              </a:rPr>
              <a:t> </a:t>
            </a:r>
            <a:r>
              <a:rPr lang="es" sz="1350">
                <a:latin typeface="DM Sans"/>
                <a:ea typeface="DM Sans"/>
                <a:cs typeface="DM Sans"/>
                <a:sym typeface="DM Sans"/>
              </a:rPr>
              <a:t>Se tiene una lista con Valores= [200, 225, 232, 221, 243, 256, 255] que representan los precios de una acción de la compañía X la semana pasada (cada dato representa el promedio diario)</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Escribir el código para calcular los días de la semana donde hubo un retroceso respecto al día anterior en el valor de la acción de la compañía X.</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sp>
        <p:nvSpPr>
          <p:cNvPr id="261" name="Google Shape;261;p46"/>
          <p:cNvSpPr txBox="1"/>
          <p:nvPr/>
        </p:nvSpPr>
        <p:spPr>
          <a:xfrm>
            <a:off x="4555675" y="2246450"/>
            <a:ext cx="3834600" cy="2820900"/>
          </a:xfrm>
          <a:prstGeom prst="rect">
            <a:avLst/>
          </a:prstGeom>
          <a:noFill/>
          <a:ln>
            <a:noFill/>
          </a:ln>
        </p:spPr>
        <p:txBody>
          <a:bodyPr anchorCtr="0" anchor="t" bIns="91425" lIns="91425" spcFirstLastPara="1" rIns="91425" wrap="square" tIns="91425">
            <a:spAutoFit/>
          </a:bodyPr>
          <a:lstStyle/>
          <a:p>
            <a:pPr indent="-314325" lvl="0" marL="457200" rtl="0" algn="l">
              <a:spcBef>
                <a:spcPts val="100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Sugerencia: Crear otra lista   </a:t>
            </a:r>
            <a:endParaRPr sz="13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 sz="1050">
                <a:solidFill>
                  <a:srgbClr val="D4D4D4"/>
                </a:solidFill>
                <a:highlight>
                  <a:srgbClr val="1E1E1E"/>
                </a:highlight>
                <a:latin typeface="Courier New"/>
                <a:ea typeface="Courier New"/>
                <a:cs typeface="Courier New"/>
                <a:sym typeface="Courier New"/>
              </a:rPr>
              <a:t>Dias=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'Lunes'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'Martes'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'Miercoles'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'Jueves'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'Viernes'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'Sabado'</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'Domingo'</a:t>
            </a:r>
            <a:r>
              <a:rPr lang="es" sz="1050">
                <a:solidFill>
                  <a:srgbClr val="DCDCDC"/>
                </a:solidFill>
                <a:highlight>
                  <a:srgbClr val="1E1E1E"/>
                </a:highlight>
                <a:latin typeface="Courier New"/>
                <a:ea typeface="Courier New"/>
                <a:cs typeface="Courier New"/>
                <a:sym typeface="Courier New"/>
              </a:rPr>
              <a:t>]</a:t>
            </a:r>
            <a:endParaRPr sz="1350">
              <a:solidFill>
                <a:schemeClr val="dk1"/>
              </a:solidFill>
              <a:latin typeface="DM Sans"/>
              <a:ea typeface="DM Sans"/>
              <a:cs typeface="DM Sans"/>
              <a:sym typeface="DM Sans"/>
            </a:endParaRPr>
          </a:p>
          <a:p>
            <a:pPr indent="0" lvl="0" marL="457200" rtl="0" algn="l">
              <a:spcBef>
                <a:spcPts val="1000"/>
              </a:spcBef>
              <a:spcAft>
                <a:spcPts val="0"/>
              </a:spcAft>
              <a:buClr>
                <a:schemeClr val="dk1"/>
              </a:buClr>
              <a:buSzPts val="1100"/>
              <a:buFont typeface="Arial"/>
              <a:buNone/>
            </a:pPr>
            <a:r>
              <a:rPr lang="es" sz="1350">
                <a:solidFill>
                  <a:schemeClr val="dk1"/>
                </a:solidFill>
                <a:latin typeface="DM Sans"/>
                <a:ea typeface="DM Sans"/>
                <a:cs typeface="DM Sans"/>
                <a:sym typeface="DM Sans"/>
              </a:rPr>
              <a:t>para hacer la iteración y utilice un ciclo con la siguiente estructura </a:t>
            </a:r>
            <a:endParaRPr sz="1350">
              <a:solidFill>
                <a:schemeClr val="dk1"/>
              </a:solidFill>
              <a:latin typeface="DM Sans"/>
              <a:ea typeface="DM Sans"/>
              <a:cs typeface="DM Sans"/>
              <a:sym typeface="DM Sans"/>
            </a:endParaRPr>
          </a:p>
          <a:p>
            <a:pPr indent="0" lvl="0" marL="457200" rtl="0" algn="l">
              <a:lnSpc>
                <a:spcPct val="115000"/>
              </a:lnSpc>
              <a:spcBef>
                <a:spcPts val="0"/>
              </a:spcBef>
              <a:spcAft>
                <a:spcPts val="0"/>
              </a:spcAft>
              <a:buClr>
                <a:schemeClr val="dk1"/>
              </a:buClr>
              <a:buSzPts val="1100"/>
              <a:buFont typeface="Arial"/>
              <a:buNone/>
            </a:pPr>
            <a:r>
              <a:rPr lang="es" sz="1050">
                <a:solidFill>
                  <a:srgbClr val="C586C0"/>
                </a:solidFill>
                <a:highlight>
                  <a:srgbClr val="1E1E1E"/>
                </a:highlight>
                <a:latin typeface="Courier New"/>
                <a:ea typeface="Courier New"/>
                <a:cs typeface="Courier New"/>
                <a:sym typeface="Courier New"/>
              </a:rPr>
              <a:t>for</a:t>
            </a:r>
            <a:r>
              <a:rPr lang="es" sz="1050">
                <a:solidFill>
                  <a:srgbClr val="D4D4D4"/>
                </a:solidFill>
                <a:highlight>
                  <a:srgbClr val="1E1E1E"/>
                </a:highlight>
                <a:latin typeface="Courier New"/>
                <a:ea typeface="Courier New"/>
                <a:cs typeface="Courier New"/>
                <a:sym typeface="Courier New"/>
              </a:rPr>
              <a:t> x</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y </a:t>
            </a:r>
            <a:r>
              <a:rPr lang="es" sz="1050">
                <a:solidFill>
                  <a:srgbClr val="82C6FF"/>
                </a:solidFill>
                <a:highlight>
                  <a:srgbClr val="1E1E1E"/>
                </a:highlight>
                <a:latin typeface="Courier New"/>
                <a:ea typeface="Courier New"/>
                <a:cs typeface="Courier New"/>
                <a:sym typeface="Courier New"/>
              </a:rPr>
              <a:t>in</a:t>
            </a:r>
            <a:r>
              <a:rPr lang="es" sz="1050">
                <a:solidFill>
                  <a:srgbClr val="D4D4D4"/>
                </a:solidFill>
                <a:highlight>
                  <a:srgbClr val="1E1E1E"/>
                </a:highlight>
                <a:latin typeface="Courier New"/>
                <a:ea typeface="Courier New"/>
                <a:cs typeface="Courier New"/>
                <a:sym typeface="Courier New"/>
              </a:rPr>
              <a:t> </a:t>
            </a:r>
            <a:r>
              <a:rPr lang="es" sz="1050">
                <a:solidFill>
                  <a:srgbClr val="DCDCAA"/>
                </a:solidFill>
                <a:highlight>
                  <a:srgbClr val="1E1E1E"/>
                </a:highlight>
                <a:latin typeface="Courier New"/>
                <a:ea typeface="Courier New"/>
                <a:cs typeface="Courier New"/>
                <a:sym typeface="Courier New"/>
              </a:rPr>
              <a:t>zip</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Dias</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Valores</a:t>
            </a:r>
            <a:r>
              <a:rPr lang="es" sz="1050">
                <a:solidFill>
                  <a:srgbClr val="DCDCDC"/>
                </a:solidFill>
                <a:highlight>
                  <a:srgbClr val="1E1E1E"/>
                </a:highlight>
                <a:latin typeface="Courier New"/>
                <a:ea typeface="Courier New"/>
                <a:cs typeface="Courier New"/>
                <a:sym typeface="Courier New"/>
              </a:rPr>
              <a:t>):</a:t>
            </a:r>
            <a:r>
              <a:rPr lang="es" sz="1350">
                <a:solidFill>
                  <a:schemeClr val="dk1"/>
                </a:solidFill>
                <a:latin typeface="DM Sans"/>
                <a:ea typeface="DM Sans"/>
                <a:cs typeface="DM Sans"/>
                <a:sym typeface="DM Sans"/>
              </a:rPr>
              <a:t> hacer uso de la función</a:t>
            </a:r>
            <a:r>
              <a:rPr i="1" lang="es" sz="1600">
                <a:solidFill>
                  <a:schemeClr val="dk1"/>
                </a:solidFill>
                <a:latin typeface="Helvetica Neue Light"/>
                <a:ea typeface="Helvetica Neue Light"/>
                <a:cs typeface="Helvetica Neue Light"/>
                <a:sym typeface="Helvetica Neue Light"/>
              </a:rPr>
              <a:t> </a:t>
            </a:r>
            <a:r>
              <a:rPr lang="es" sz="1050">
                <a:solidFill>
                  <a:srgbClr val="D4D4D4"/>
                </a:solidFill>
                <a:highlight>
                  <a:srgbClr val="1E1E1E"/>
                </a:highlight>
                <a:latin typeface="Courier New"/>
                <a:ea typeface="Courier New"/>
                <a:cs typeface="Courier New"/>
                <a:sym typeface="Courier New"/>
              </a:rPr>
              <a:t>np.diff </a:t>
            </a:r>
            <a:r>
              <a:rPr lang="es" sz="1350">
                <a:solidFill>
                  <a:schemeClr val="dk1"/>
                </a:solidFill>
                <a:latin typeface="DM Sans"/>
                <a:ea typeface="DM Sans"/>
                <a:cs typeface="DM Sans"/>
                <a:sym typeface="DM Sans"/>
              </a:rPr>
              <a:t>y de condicionales</a:t>
            </a:r>
            <a:endParaRPr sz="1350">
              <a:solidFill>
                <a:schemeClr val="dk1"/>
              </a:solidFill>
              <a:latin typeface="DM Sans"/>
              <a:ea typeface="DM Sans"/>
              <a:cs typeface="DM Sans"/>
              <a:sym typeface="DM Sans"/>
            </a:endParaRPr>
          </a:p>
          <a:p>
            <a:pPr indent="0" lvl="0" marL="0" rtl="0" algn="l">
              <a:spcBef>
                <a:spcPts val="1000"/>
              </a:spcBef>
              <a:spcAft>
                <a:spcPts val="0"/>
              </a:spcAft>
              <a:buClr>
                <a:schemeClr val="dk1"/>
              </a:buClr>
              <a:buSzPts val="1100"/>
              <a:buFont typeface="Arial"/>
              <a:buNone/>
            </a:pPr>
            <a:r>
              <a:t/>
            </a:r>
            <a:endParaRPr sz="135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solidFill>
                <a:schemeClr val="dk1"/>
              </a:solidFill>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sp>
        <p:nvSpPr>
          <p:cNvPr id="262" name="Google Shape;262;p46"/>
          <p:cNvSpPr txBox="1"/>
          <p:nvPr/>
        </p:nvSpPr>
        <p:spPr>
          <a:xfrm>
            <a:off x="457350" y="4648750"/>
            <a:ext cx="7056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 sz="1100">
                <a:solidFill>
                  <a:srgbClr val="999999"/>
                </a:solidFill>
                <a:latin typeface="DM Sans"/>
                <a:ea typeface="DM Sans"/>
                <a:cs typeface="DM Sans"/>
                <a:sym typeface="DM Sans"/>
              </a:rPr>
              <a:t>NOTA:</a:t>
            </a:r>
            <a:r>
              <a:rPr lang="es" sz="1100">
                <a:solidFill>
                  <a:srgbClr val="999999"/>
                </a:solidFill>
                <a:latin typeface="DM Sans"/>
                <a:ea typeface="DM Sans"/>
                <a:cs typeface="DM Sans"/>
                <a:sym typeface="DM Sans"/>
              </a:rPr>
              <a:t> usaremos los breakouts rooms. El tutor/a tendrá el rol de facilitador/a.</a:t>
            </a:r>
            <a:endParaRPr i="1" sz="1000" u="sng">
              <a:solidFill>
                <a:srgbClr val="83AEFB"/>
              </a:solidFill>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7"/>
          <p:cNvSpPr txBox="1"/>
          <p:nvPr/>
        </p:nvSpPr>
        <p:spPr>
          <a:xfrm>
            <a:off x="2183550" y="433800"/>
            <a:ext cx="4776900" cy="98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i="1" sz="2600">
              <a:latin typeface="Anton"/>
              <a:ea typeface="Anton"/>
              <a:cs typeface="Anton"/>
              <a:sym typeface="Anton"/>
            </a:endParaRPr>
          </a:p>
        </p:txBody>
      </p:sp>
      <p:sp>
        <p:nvSpPr>
          <p:cNvPr id="268" name="Google Shape;268;p47"/>
          <p:cNvSpPr txBox="1"/>
          <p:nvPr/>
        </p:nvSpPr>
        <p:spPr>
          <a:xfrm>
            <a:off x="557700" y="1422000"/>
            <a:ext cx="2258100" cy="3483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sz="1350">
                <a:solidFill>
                  <a:schemeClr val="dk1"/>
                </a:solidFill>
                <a:highlight>
                  <a:srgbClr val="EAFF6A"/>
                </a:highlight>
                <a:latin typeface="DM Sans"/>
                <a:ea typeface="DM Sans"/>
                <a:cs typeface="DM Sans"/>
                <a:sym typeface="DM Sans"/>
              </a:rPr>
              <a:t>Ejercicio 1:</a:t>
            </a:r>
            <a:endParaRPr sz="1350">
              <a:solidFill>
                <a:schemeClr val="dk1"/>
              </a:solidFill>
              <a:highlight>
                <a:srgbClr val="EAFF6A"/>
              </a:highlight>
              <a:latin typeface="DM Sans"/>
              <a:ea typeface="DM Sans"/>
              <a:cs typeface="DM Sans"/>
              <a:sym typeface="DM Sans"/>
            </a:endParaRPr>
          </a:p>
          <a:p>
            <a:pPr indent="0" lvl="0" marL="0" rtl="0" algn="l">
              <a:lnSpc>
                <a:spcPct val="115000"/>
              </a:lnSpc>
              <a:spcBef>
                <a:spcPts val="1000"/>
              </a:spcBef>
              <a:spcAft>
                <a:spcPts val="0"/>
              </a:spcAft>
              <a:buNone/>
            </a:pPr>
            <a:r>
              <a:rPr lang="es" sz="1350">
                <a:solidFill>
                  <a:schemeClr val="dk1"/>
                </a:solidFill>
                <a:latin typeface="DM Sans"/>
                <a:ea typeface="DM Sans"/>
                <a:cs typeface="DM Sans"/>
                <a:sym typeface="DM Sans"/>
              </a:rPr>
              <a:t>Solución</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0"/>
              </a:spcAft>
              <a:buNone/>
            </a:pPr>
            <a:r>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0"/>
              </a:spcAft>
              <a:buNone/>
            </a:pPr>
            <a:r>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0"/>
              </a:spcAft>
              <a:buNone/>
            </a:pPr>
            <a:r>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1000"/>
              </a:spcAft>
              <a:buNone/>
            </a:pPr>
            <a:br>
              <a:rPr lang="es" sz="1350">
                <a:solidFill>
                  <a:schemeClr val="dk1"/>
                </a:solidFill>
                <a:latin typeface="DM Sans"/>
                <a:ea typeface="DM Sans"/>
                <a:cs typeface="DM Sans"/>
                <a:sym typeface="DM Sans"/>
              </a:rPr>
            </a:br>
            <a:endParaRPr sz="1350">
              <a:solidFill>
                <a:schemeClr val="dk1"/>
              </a:solidFill>
              <a:highlight>
                <a:schemeClr val="lt1"/>
              </a:highlight>
              <a:latin typeface="DM Sans"/>
              <a:ea typeface="DM Sans"/>
              <a:cs typeface="DM Sans"/>
              <a:sym typeface="DM Sans"/>
            </a:endParaRPr>
          </a:p>
        </p:txBody>
      </p:sp>
      <p:graphicFrame>
        <p:nvGraphicFramePr>
          <p:cNvPr id="269" name="Google Shape;269;p47"/>
          <p:cNvGraphicFramePr/>
          <p:nvPr/>
        </p:nvGraphicFramePr>
        <p:xfrm>
          <a:off x="2136613" y="1804600"/>
          <a:ext cx="3000000" cy="3000000"/>
        </p:xfrm>
        <a:graphic>
          <a:graphicData uri="http://schemas.openxmlformats.org/drawingml/2006/table">
            <a:tbl>
              <a:tblPr>
                <a:noFill/>
                <a:tableStyleId>{E9DAF25D-8A93-4BB9-A608-75C183A53C72}</a:tableStyleId>
              </a:tblPr>
              <a:tblGrid>
                <a:gridCol w="5662850"/>
              </a:tblGrid>
              <a:tr h="12700">
                <a:tc>
                  <a:txBody>
                    <a:bodyPr/>
                    <a:lstStyle/>
                    <a:p>
                      <a:pPr indent="0" lvl="0" marL="0" rtl="0" algn="l">
                        <a:lnSpc>
                          <a:spcPct val="135714"/>
                        </a:lnSpc>
                        <a:spcBef>
                          <a:spcPts val="0"/>
                        </a:spcBef>
                        <a:spcAft>
                          <a:spcPts val="0"/>
                        </a:spcAft>
                        <a:buClr>
                          <a:schemeClr val="dk1"/>
                        </a:buClr>
                        <a:buSzPts val="1100"/>
                        <a:buFont typeface="Arial"/>
                        <a:buNone/>
                      </a:pPr>
                      <a:r>
                        <a:rPr lang="es" sz="1050">
                          <a:solidFill>
                            <a:srgbClr val="D4D4D4"/>
                          </a:solidFill>
                          <a:highlight>
                            <a:srgbClr val="1E1E1E"/>
                          </a:highlight>
                          <a:latin typeface="Courier New"/>
                          <a:ea typeface="Courier New"/>
                          <a:cs typeface="Courier New"/>
                          <a:sym typeface="Courier New"/>
                        </a:rPr>
                        <a:t>Dias= </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'Lunes'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'Martes'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'Miercoles'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'Jueves'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'Viernes'</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'Sabado'</a:t>
                      </a:r>
                      <a:r>
                        <a:rPr lang="es" sz="1050">
                          <a:solidFill>
                            <a:srgbClr val="DCDCDC"/>
                          </a:solidFill>
                          <a:highlight>
                            <a:srgbClr val="1E1E1E"/>
                          </a:highlight>
                          <a:latin typeface="Courier New"/>
                          <a:ea typeface="Courier New"/>
                          <a:cs typeface="Courier New"/>
                          <a:sym typeface="Courier New"/>
                        </a:rPr>
                        <a:t>,</a:t>
                      </a:r>
                      <a:r>
                        <a:rPr lang="es" sz="1050">
                          <a:solidFill>
                            <a:srgbClr val="CE9178"/>
                          </a:solidFill>
                          <a:highlight>
                            <a:srgbClr val="1E1E1E"/>
                          </a:highlight>
                          <a:latin typeface="Courier New"/>
                          <a:ea typeface="Courier New"/>
                          <a:cs typeface="Courier New"/>
                          <a:sym typeface="Courier New"/>
                        </a:rPr>
                        <a:t>'Domingo'</a:t>
                      </a:r>
                      <a:r>
                        <a:rPr lang="es"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4D4D4"/>
                          </a:solidFill>
                          <a:highlight>
                            <a:srgbClr val="1E1E1E"/>
                          </a:highlight>
                          <a:latin typeface="Courier New"/>
                          <a:ea typeface="Courier New"/>
                          <a:cs typeface="Courier New"/>
                          <a:sym typeface="Courier New"/>
                        </a:rPr>
                        <a:t>Valores= </a:t>
                      </a:r>
                      <a:r>
                        <a:rPr lang="es" sz="1050">
                          <a:solidFill>
                            <a:srgbClr val="DCDCDC"/>
                          </a:solidFill>
                          <a:highlight>
                            <a:srgbClr val="1E1E1E"/>
                          </a:highlight>
                          <a:latin typeface="Courier New"/>
                          <a:ea typeface="Courier New"/>
                          <a:cs typeface="Courier New"/>
                          <a:sym typeface="Courier New"/>
                        </a:rPr>
                        <a:t>[</a:t>
                      </a:r>
                      <a:r>
                        <a:rPr lang="es" sz="1050">
                          <a:solidFill>
                            <a:srgbClr val="B5CEA8"/>
                          </a:solidFill>
                          <a:highlight>
                            <a:srgbClr val="1E1E1E"/>
                          </a:highlight>
                          <a:latin typeface="Courier New"/>
                          <a:ea typeface="Courier New"/>
                          <a:cs typeface="Courier New"/>
                          <a:sym typeface="Courier New"/>
                        </a:rPr>
                        <a:t>200</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 </a:t>
                      </a:r>
                      <a:r>
                        <a:rPr lang="es" sz="1050">
                          <a:solidFill>
                            <a:srgbClr val="B5CEA8"/>
                          </a:solidFill>
                          <a:highlight>
                            <a:srgbClr val="1E1E1E"/>
                          </a:highlight>
                          <a:latin typeface="Courier New"/>
                          <a:ea typeface="Courier New"/>
                          <a:cs typeface="Courier New"/>
                          <a:sym typeface="Courier New"/>
                        </a:rPr>
                        <a:t>225</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 </a:t>
                      </a:r>
                      <a:r>
                        <a:rPr lang="es" sz="1050">
                          <a:solidFill>
                            <a:srgbClr val="B5CEA8"/>
                          </a:solidFill>
                          <a:highlight>
                            <a:srgbClr val="1E1E1E"/>
                          </a:highlight>
                          <a:latin typeface="Courier New"/>
                          <a:ea typeface="Courier New"/>
                          <a:cs typeface="Courier New"/>
                          <a:sym typeface="Courier New"/>
                        </a:rPr>
                        <a:t>232</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 </a:t>
                      </a:r>
                      <a:r>
                        <a:rPr lang="es" sz="1050">
                          <a:solidFill>
                            <a:srgbClr val="B5CEA8"/>
                          </a:solidFill>
                          <a:highlight>
                            <a:srgbClr val="1E1E1E"/>
                          </a:highlight>
                          <a:latin typeface="Courier New"/>
                          <a:ea typeface="Courier New"/>
                          <a:cs typeface="Courier New"/>
                          <a:sym typeface="Courier New"/>
                        </a:rPr>
                        <a:t>221</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 </a:t>
                      </a:r>
                      <a:r>
                        <a:rPr lang="es" sz="1050">
                          <a:solidFill>
                            <a:srgbClr val="B5CEA8"/>
                          </a:solidFill>
                          <a:highlight>
                            <a:srgbClr val="1E1E1E"/>
                          </a:highlight>
                          <a:latin typeface="Courier New"/>
                          <a:ea typeface="Courier New"/>
                          <a:cs typeface="Courier New"/>
                          <a:sym typeface="Courier New"/>
                        </a:rPr>
                        <a:t>243</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 </a:t>
                      </a:r>
                      <a:r>
                        <a:rPr lang="es" sz="1050">
                          <a:solidFill>
                            <a:srgbClr val="B5CEA8"/>
                          </a:solidFill>
                          <a:highlight>
                            <a:srgbClr val="1E1E1E"/>
                          </a:highlight>
                          <a:latin typeface="Courier New"/>
                          <a:ea typeface="Courier New"/>
                          <a:cs typeface="Courier New"/>
                          <a:sym typeface="Courier New"/>
                        </a:rPr>
                        <a:t>256</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 </a:t>
                      </a:r>
                      <a:r>
                        <a:rPr lang="es" sz="1050">
                          <a:solidFill>
                            <a:srgbClr val="B5CEA8"/>
                          </a:solidFill>
                          <a:highlight>
                            <a:srgbClr val="1E1E1E"/>
                          </a:highlight>
                          <a:latin typeface="Courier New"/>
                          <a:ea typeface="Courier New"/>
                          <a:cs typeface="Courier New"/>
                          <a:sym typeface="Courier New"/>
                        </a:rPr>
                        <a:t>255</a:t>
                      </a:r>
                      <a:r>
                        <a:rPr lang="es"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C586C0"/>
                          </a:solidFill>
                          <a:highlight>
                            <a:srgbClr val="1E1E1E"/>
                          </a:highlight>
                          <a:latin typeface="Courier New"/>
                          <a:ea typeface="Courier New"/>
                          <a:cs typeface="Courier New"/>
                          <a:sym typeface="Courier New"/>
                        </a:rPr>
                        <a:t>import</a:t>
                      </a:r>
                      <a:r>
                        <a:rPr lang="es" sz="1050">
                          <a:solidFill>
                            <a:srgbClr val="D4D4D4"/>
                          </a:solidFill>
                          <a:highlight>
                            <a:srgbClr val="1E1E1E"/>
                          </a:highlight>
                          <a:latin typeface="Courier New"/>
                          <a:ea typeface="Courier New"/>
                          <a:cs typeface="Courier New"/>
                          <a:sym typeface="Courier New"/>
                        </a:rPr>
                        <a:t> numpy </a:t>
                      </a:r>
                      <a:r>
                        <a:rPr lang="es" sz="1050">
                          <a:solidFill>
                            <a:srgbClr val="C586C0"/>
                          </a:solidFill>
                          <a:highlight>
                            <a:srgbClr val="1E1E1E"/>
                          </a:highlight>
                          <a:latin typeface="Courier New"/>
                          <a:ea typeface="Courier New"/>
                          <a:cs typeface="Courier New"/>
                          <a:sym typeface="Courier New"/>
                        </a:rPr>
                        <a:t>as</a:t>
                      </a:r>
                      <a:r>
                        <a:rPr lang="es" sz="1050">
                          <a:solidFill>
                            <a:srgbClr val="D4D4D4"/>
                          </a:solidFill>
                          <a:highlight>
                            <a:srgbClr val="1E1E1E"/>
                          </a:highlight>
                          <a:latin typeface="Courier New"/>
                          <a:ea typeface="Courier New"/>
                          <a:cs typeface="Courier New"/>
                          <a:sym typeface="Courier New"/>
                        </a:rPr>
                        <a:t> np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4D4D4"/>
                          </a:solidFill>
                          <a:highlight>
                            <a:srgbClr val="1E1E1E"/>
                          </a:highlight>
                          <a:latin typeface="Courier New"/>
                          <a:ea typeface="Courier New"/>
                          <a:cs typeface="Courier New"/>
                          <a:sym typeface="Courier New"/>
                        </a:rPr>
                        <a:t>Dif= np.diff</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Valores</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 n=</a:t>
                      </a:r>
                      <a:r>
                        <a:rPr lang="es" sz="1050">
                          <a:solidFill>
                            <a:srgbClr val="B5CEA8"/>
                          </a:solidFill>
                          <a:highlight>
                            <a:srgbClr val="1E1E1E"/>
                          </a:highlight>
                          <a:latin typeface="Courier New"/>
                          <a:ea typeface="Courier New"/>
                          <a:cs typeface="Courier New"/>
                          <a:sym typeface="Courier New"/>
                        </a:rPr>
                        <a:t>1</a:t>
                      </a:r>
                      <a:r>
                        <a:rPr lang="es"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C586C0"/>
                          </a:solidFill>
                          <a:highlight>
                            <a:srgbClr val="1E1E1E"/>
                          </a:highlight>
                          <a:latin typeface="Courier New"/>
                          <a:ea typeface="Courier New"/>
                          <a:cs typeface="Courier New"/>
                          <a:sym typeface="Courier New"/>
                        </a:rPr>
                        <a:t>for</a:t>
                      </a:r>
                      <a:r>
                        <a:rPr lang="es" sz="1050">
                          <a:solidFill>
                            <a:srgbClr val="D4D4D4"/>
                          </a:solidFill>
                          <a:highlight>
                            <a:srgbClr val="1E1E1E"/>
                          </a:highlight>
                          <a:latin typeface="Courier New"/>
                          <a:ea typeface="Courier New"/>
                          <a:cs typeface="Courier New"/>
                          <a:sym typeface="Courier New"/>
                        </a:rPr>
                        <a:t> x</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y </a:t>
                      </a:r>
                      <a:r>
                        <a:rPr lang="es" sz="1050">
                          <a:solidFill>
                            <a:srgbClr val="82C6FF"/>
                          </a:solidFill>
                          <a:highlight>
                            <a:srgbClr val="1E1E1E"/>
                          </a:highlight>
                          <a:latin typeface="Courier New"/>
                          <a:ea typeface="Courier New"/>
                          <a:cs typeface="Courier New"/>
                          <a:sym typeface="Courier New"/>
                        </a:rPr>
                        <a:t>in</a:t>
                      </a:r>
                      <a:r>
                        <a:rPr lang="es" sz="1050">
                          <a:solidFill>
                            <a:srgbClr val="D4D4D4"/>
                          </a:solidFill>
                          <a:highlight>
                            <a:srgbClr val="1E1E1E"/>
                          </a:highlight>
                          <a:latin typeface="Courier New"/>
                          <a:ea typeface="Courier New"/>
                          <a:cs typeface="Courier New"/>
                          <a:sym typeface="Courier New"/>
                        </a:rPr>
                        <a:t> </a:t>
                      </a:r>
                      <a:r>
                        <a:rPr lang="es" sz="1050">
                          <a:solidFill>
                            <a:srgbClr val="DCDCAA"/>
                          </a:solidFill>
                          <a:highlight>
                            <a:srgbClr val="1E1E1E"/>
                          </a:highlight>
                          <a:latin typeface="Courier New"/>
                          <a:ea typeface="Courier New"/>
                          <a:cs typeface="Courier New"/>
                          <a:sym typeface="Courier New"/>
                        </a:rPr>
                        <a:t>zip</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Dias</a:t>
                      </a:r>
                      <a:r>
                        <a:rPr lang="es" sz="1050">
                          <a:solidFill>
                            <a:srgbClr val="DCDCDC"/>
                          </a:solidFill>
                          <a:highlight>
                            <a:srgbClr val="1E1E1E"/>
                          </a:highlight>
                          <a:latin typeface="Courier New"/>
                          <a:ea typeface="Courier New"/>
                          <a:cs typeface="Courier New"/>
                          <a:sym typeface="Courier New"/>
                        </a:rPr>
                        <a:t>[</a:t>
                      </a:r>
                      <a:r>
                        <a:rPr lang="es" sz="1050">
                          <a:solidFill>
                            <a:srgbClr val="B5CEA8"/>
                          </a:solidFill>
                          <a:highlight>
                            <a:srgbClr val="1E1E1E"/>
                          </a:highlight>
                          <a:latin typeface="Courier New"/>
                          <a:ea typeface="Courier New"/>
                          <a:cs typeface="Courier New"/>
                          <a:sym typeface="Courier New"/>
                        </a:rPr>
                        <a:t>1</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Dif</a:t>
                      </a:r>
                      <a:r>
                        <a:rPr lang="es"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4D4D4"/>
                          </a:solidFill>
                          <a:highlight>
                            <a:srgbClr val="1E1E1E"/>
                          </a:highlight>
                          <a:latin typeface="Courier New"/>
                          <a:ea typeface="Courier New"/>
                          <a:cs typeface="Courier New"/>
                          <a:sym typeface="Courier New"/>
                        </a:rPr>
                        <a:t> </a:t>
                      </a:r>
                      <a:r>
                        <a:rPr lang="es" sz="1050">
                          <a:solidFill>
                            <a:srgbClr val="C586C0"/>
                          </a:solidFill>
                          <a:highlight>
                            <a:srgbClr val="1E1E1E"/>
                          </a:highlight>
                          <a:latin typeface="Courier New"/>
                          <a:ea typeface="Courier New"/>
                          <a:cs typeface="Courier New"/>
                          <a:sym typeface="Courier New"/>
                        </a:rPr>
                        <a:t>if</a:t>
                      </a:r>
                      <a:r>
                        <a:rPr lang="es" sz="1050">
                          <a:solidFill>
                            <a:srgbClr val="D4D4D4"/>
                          </a:solidFill>
                          <a:highlight>
                            <a:srgbClr val="1E1E1E"/>
                          </a:highlight>
                          <a:latin typeface="Courier New"/>
                          <a:ea typeface="Courier New"/>
                          <a:cs typeface="Courier New"/>
                          <a:sym typeface="Courier New"/>
                        </a:rPr>
                        <a:t> </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x!= </a:t>
                      </a:r>
                      <a:r>
                        <a:rPr lang="es" sz="1050">
                          <a:solidFill>
                            <a:srgbClr val="CE9178"/>
                          </a:solidFill>
                          <a:highlight>
                            <a:srgbClr val="1E1E1E"/>
                          </a:highlight>
                          <a:latin typeface="Courier New"/>
                          <a:ea typeface="Courier New"/>
                          <a:cs typeface="Courier New"/>
                          <a:sym typeface="Courier New"/>
                        </a:rPr>
                        <a:t>'Lunes'</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 &amp; </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y&lt;</a:t>
                      </a:r>
                      <a:r>
                        <a:rPr lang="es" sz="1050">
                          <a:solidFill>
                            <a:srgbClr val="B5CEA8"/>
                          </a:solidFill>
                          <a:highlight>
                            <a:srgbClr val="1E1E1E"/>
                          </a:highlight>
                          <a:latin typeface="Courier New"/>
                          <a:ea typeface="Courier New"/>
                          <a:cs typeface="Courier New"/>
                          <a:sym typeface="Courier New"/>
                        </a:rPr>
                        <a:t>0</a:t>
                      </a:r>
                      <a:r>
                        <a:rPr lang="es"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4D4D4"/>
                          </a:solidFill>
                          <a:highlight>
                            <a:srgbClr val="1E1E1E"/>
                          </a:highlight>
                          <a:latin typeface="Courier New"/>
                          <a:ea typeface="Courier New"/>
                          <a:cs typeface="Courier New"/>
                          <a:sym typeface="Courier New"/>
                        </a:rPr>
                        <a:t>   </a:t>
                      </a:r>
                      <a:r>
                        <a:rPr lang="es" sz="1050">
                          <a:solidFill>
                            <a:srgbClr val="DCDCAA"/>
                          </a:solidFill>
                          <a:highlight>
                            <a:srgbClr val="1E1E1E"/>
                          </a:highlight>
                          <a:latin typeface="Courier New"/>
                          <a:ea typeface="Courier New"/>
                          <a:cs typeface="Courier New"/>
                          <a:sym typeface="Courier New"/>
                        </a:rPr>
                        <a:t>print</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x</a:t>
                      </a:r>
                      <a:r>
                        <a:rPr lang="es" sz="1050">
                          <a:solidFill>
                            <a:srgbClr val="DCDCDC"/>
                          </a:solidFill>
                          <a:highlight>
                            <a:srgbClr val="1E1E1E"/>
                          </a:highlight>
                          <a:latin typeface="Courier New"/>
                          <a:ea typeface="Courier New"/>
                          <a:cs typeface="Courier New"/>
                          <a:sym typeface="Courier New"/>
                        </a:rPr>
                        <a:t>,</a:t>
                      </a:r>
                      <a:r>
                        <a:rPr lang="es" sz="1050">
                          <a:solidFill>
                            <a:srgbClr val="D4D4D4"/>
                          </a:solidFill>
                          <a:highlight>
                            <a:srgbClr val="1E1E1E"/>
                          </a:highlight>
                          <a:latin typeface="Courier New"/>
                          <a:ea typeface="Courier New"/>
                          <a:cs typeface="Courier New"/>
                          <a:sym typeface="Courier New"/>
                        </a:rPr>
                        <a:t>y</a:t>
                      </a:r>
                      <a:r>
                        <a:rPr lang="es"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s" sz="1050">
                          <a:solidFill>
                            <a:srgbClr val="D4D4D4"/>
                          </a:solidFill>
                          <a:highlight>
                            <a:srgbClr val="1E1E1E"/>
                          </a:highlight>
                          <a:latin typeface="Courier New"/>
                          <a:ea typeface="Courier New"/>
                          <a:cs typeface="Courier New"/>
                          <a:sym typeface="Courier New"/>
                        </a:rPr>
                        <a:t> </a:t>
                      </a:r>
                      <a:endParaRPr sz="1100">
                        <a:solidFill>
                          <a:srgbClr val="FFFFFF"/>
                        </a:solidFill>
                        <a:highlight>
                          <a:srgbClr val="333333"/>
                        </a:highlight>
                        <a:latin typeface="Consolas"/>
                        <a:ea typeface="Consolas"/>
                        <a:cs typeface="Consolas"/>
                        <a:sym typeface="Consolas"/>
                      </a:endParaRPr>
                    </a:p>
                  </a:txBody>
                  <a:tcPr marT="63500" marB="63500" marR="63500" marL="63500">
                    <a:solidFill>
                      <a:srgbClr val="333333"/>
                    </a:solidFill>
                  </a:tcPr>
                </a:tc>
              </a:tr>
            </a:tbl>
          </a:graphicData>
        </a:graphic>
      </p:graphicFrame>
      <p:sp>
        <p:nvSpPr>
          <p:cNvPr id="270" name="Google Shape;270;p47"/>
          <p:cNvSpPr txBox="1"/>
          <p:nvPr/>
        </p:nvSpPr>
        <p:spPr>
          <a:xfrm>
            <a:off x="658875" y="310500"/>
            <a:ext cx="8306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p</a:t>
            </a:r>
            <a:r>
              <a:rPr b="1" lang="es" sz="4000">
                <a:solidFill>
                  <a:schemeClr val="dk1"/>
                </a:solidFill>
                <a:latin typeface="DM Sans"/>
                <a:ea typeface="DM Sans"/>
                <a:cs typeface="DM Sans"/>
                <a:sym typeface="DM Sans"/>
              </a:rPr>
              <a:t>robando estructuras en python</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for - if - while</a:t>
            </a:r>
            <a:endParaRPr b="1" sz="4000">
              <a:solidFill>
                <a:schemeClr val="dk1"/>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8"/>
          <p:cNvSpPr txBox="1"/>
          <p:nvPr/>
        </p:nvSpPr>
        <p:spPr>
          <a:xfrm>
            <a:off x="1404863" y="1941375"/>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Funciones, argumentos y </a:t>
            </a:r>
            <a:r>
              <a:rPr b="1" lang="es" sz="4000">
                <a:solidFill>
                  <a:srgbClr val="EA90FF"/>
                </a:solidFill>
                <a:latin typeface="DM Sans"/>
                <a:ea typeface="DM Sans"/>
                <a:cs typeface="DM Sans"/>
                <a:sym typeface="DM Sans"/>
              </a:rPr>
              <a:t>retorno</a:t>
            </a:r>
            <a:endParaRPr b="1" sz="4000">
              <a:solidFill>
                <a:srgbClr val="EA90FF"/>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lt1"/>
              </a:solidFill>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9"/>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Funciones</a:t>
            </a:r>
            <a:endParaRPr b="1" sz="4000">
              <a:solidFill>
                <a:schemeClr val="dk1"/>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50"/>
          <p:cNvSpPr txBox="1"/>
          <p:nvPr/>
        </p:nvSpPr>
        <p:spPr>
          <a:xfrm>
            <a:off x="3838250" y="1278750"/>
            <a:ext cx="2838900" cy="129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Funciones</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286" name="Google Shape;286;p50"/>
          <p:cNvSpPr txBox="1"/>
          <p:nvPr/>
        </p:nvSpPr>
        <p:spPr>
          <a:xfrm>
            <a:off x="3649500" y="2211613"/>
            <a:ext cx="4987200" cy="1639200"/>
          </a:xfrm>
          <a:prstGeom prst="rect">
            <a:avLst/>
          </a:prstGeom>
          <a:noFill/>
          <a:ln>
            <a:noFill/>
          </a:ln>
        </p:spPr>
        <p:txBody>
          <a:bodyPr anchorCtr="0" anchor="t" bIns="91425" lIns="91425" spcFirstLastPara="1" rIns="91425" wrap="square" tIns="91425">
            <a:spAutoFit/>
          </a:bodyPr>
          <a:lstStyle/>
          <a:p>
            <a:pPr indent="-314325" lvl="0" marL="457200" rtl="0" algn="l">
              <a:spcBef>
                <a:spcPts val="0"/>
              </a:spcBef>
              <a:spcAft>
                <a:spcPts val="0"/>
              </a:spcAft>
              <a:buClr>
                <a:srgbClr val="EA90FF"/>
              </a:buClr>
              <a:buSzPts val="1350"/>
              <a:buFont typeface="DM Sans"/>
              <a:buChar char="✓"/>
            </a:pPr>
            <a:r>
              <a:rPr lang="es" sz="1350">
                <a:latin typeface="DM Sans"/>
                <a:ea typeface="DM Sans"/>
                <a:cs typeface="DM Sans"/>
                <a:sym typeface="DM Sans"/>
              </a:rPr>
              <a:t>Para trabajar profesionalmente en programación, el código que se usa en forma repetitiva se organiza en funciones. </a:t>
            </a:r>
            <a:endParaRPr sz="1350">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a:latin typeface="DM Sans"/>
                <a:ea typeface="DM Sans"/>
                <a:cs typeface="DM Sans"/>
                <a:sym typeface="DM Sans"/>
              </a:rPr>
              <a:t>Puede hacerse una analogía con una función matemática y = f(x): la función f recibe un argumento x, ejecuta una serie de comandos y devuelve un valor y.</a:t>
            </a:r>
            <a:endParaRPr sz="1350">
              <a:latin typeface="DM Sans"/>
              <a:ea typeface="DM Sans"/>
              <a:cs typeface="DM Sans"/>
              <a:sym typeface="DM Sans"/>
            </a:endParaRPr>
          </a:p>
          <a:p>
            <a:pPr indent="0" lvl="0" marL="457200" rtl="0" algn="l">
              <a:spcBef>
                <a:spcPts val="0"/>
              </a:spcBef>
              <a:spcAft>
                <a:spcPts val="0"/>
              </a:spcAft>
              <a:buNone/>
            </a:pPr>
            <a:r>
              <a:t/>
            </a:r>
            <a:endParaRPr sz="1350">
              <a:latin typeface="DM Sans"/>
              <a:ea typeface="DM Sans"/>
              <a:cs typeface="DM Sans"/>
              <a:sym typeface="DM Sans"/>
            </a:endParaRPr>
          </a:p>
        </p:txBody>
      </p:sp>
      <p:pic>
        <p:nvPicPr>
          <p:cNvPr id="287" name="Google Shape;287;p50"/>
          <p:cNvPicPr preferRelativeResize="0"/>
          <p:nvPr/>
        </p:nvPicPr>
        <p:blipFill rotWithShape="1">
          <a:blip r:embed="rId3">
            <a:alphaModFix/>
          </a:blip>
          <a:srcRect b="0" l="21835" r="22475" t="0"/>
          <a:stretch/>
        </p:blipFill>
        <p:spPr>
          <a:xfrm>
            <a:off x="428876" y="1481450"/>
            <a:ext cx="2838900" cy="28674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51"/>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Argumentos y retorno</a:t>
            </a:r>
            <a:endParaRPr b="1" sz="4000">
              <a:solidFill>
                <a:schemeClr val="dk1"/>
              </a:solidFill>
              <a:latin typeface="DM Sans"/>
              <a:ea typeface="DM Sans"/>
              <a:cs typeface="DM Sans"/>
              <a:sym typeface="DM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52"/>
          <p:cNvSpPr txBox="1"/>
          <p:nvPr/>
        </p:nvSpPr>
        <p:spPr>
          <a:xfrm>
            <a:off x="501450" y="1081750"/>
            <a:ext cx="4987200" cy="129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Argumentos y retorno</a:t>
            </a:r>
            <a:endParaRPr b="1" sz="4000">
              <a:solidFill>
                <a:schemeClr val="dk1"/>
              </a:solidFill>
              <a:latin typeface="DM Sans"/>
              <a:ea typeface="DM Sans"/>
              <a:cs typeface="DM Sans"/>
              <a:sym typeface="DM Sans"/>
            </a:endParaRPr>
          </a:p>
        </p:txBody>
      </p:sp>
      <p:pic>
        <p:nvPicPr>
          <p:cNvPr id="298" name="Google Shape;298;p52"/>
          <p:cNvPicPr preferRelativeResize="0"/>
          <p:nvPr/>
        </p:nvPicPr>
        <p:blipFill>
          <a:blip r:embed="rId3">
            <a:alphaModFix/>
          </a:blip>
          <a:stretch>
            <a:fillRect/>
          </a:stretch>
        </p:blipFill>
        <p:spPr>
          <a:xfrm>
            <a:off x="7811413" y="4692275"/>
            <a:ext cx="1150750" cy="267575"/>
          </a:xfrm>
          <a:prstGeom prst="rect">
            <a:avLst/>
          </a:prstGeom>
          <a:noFill/>
          <a:ln>
            <a:noFill/>
          </a:ln>
        </p:spPr>
      </p:pic>
      <p:sp>
        <p:nvSpPr>
          <p:cNvPr id="299" name="Google Shape;299;p52"/>
          <p:cNvSpPr txBox="1"/>
          <p:nvPr/>
        </p:nvSpPr>
        <p:spPr>
          <a:xfrm>
            <a:off x="549525" y="2192888"/>
            <a:ext cx="4987200" cy="16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latin typeface="DM Sans"/>
                <a:ea typeface="DM Sans"/>
                <a:cs typeface="DM Sans"/>
                <a:sym typeface="DM Sans"/>
              </a:rPr>
              <a:t>Las funciones tienen al menos 3 elementos:</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 El nombre de la función</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 Cero o más argumentos (variables de entrada)</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 Un valor de retorno (salida de la función) </a:t>
            </a:r>
            <a:endParaRPr sz="1350">
              <a:latin typeface="DM Sans"/>
              <a:ea typeface="DM Sans"/>
              <a:cs typeface="DM Sans"/>
              <a:sym typeface="DM Sans"/>
            </a:endParaRPr>
          </a:p>
          <a:p>
            <a:pPr indent="0" lvl="0" marL="0" rtl="0" algn="l">
              <a:spcBef>
                <a:spcPts val="0"/>
              </a:spcBef>
              <a:spcAft>
                <a:spcPts val="0"/>
              </a:spcAft>
              <a:buNone/>
            </a:pPr>
            <a:r>
              <a:t/>
            </a:r>
            <a:endParaRPr b="1" sz="1350">
              <a:latin typeface="DM Sans"/>
              <a:ea typeface="DM Sans"/>
              <a:cs typeface="DM Sans"/>
              <a:sym typeface="DM Sans"/>
            </a:endParaRPr>
          </a:p>
          <a:p>
            <a:pPr indent="0" lvl="0" marL="0" rtl="0" algn="l">
              <a:spcBef>
                <a:spcPts val="0"/>
              </a:spcBef>
              <a:spcAft>
                <a:spcPts val="0"/>
              </a:spcAft>
              <a:buNone/>
            </a:pPr>
            <a:r>
              <a:t/>
            </a:r>
            <a:endParaRPr b="1" sz="1350">
              <a:latin typeface="DM Sans"/>
              <a:ea typeface="DM Sans"/>
              <a:cs typeface="DM Sans"/>
              <a:sym typeface="DM Sans"/>
            </a:endParaRPr>
          </a:p>
        </p:txBody>
      </p:sp>
      <p:pic>
        <p:nvPicPr>
          <p:cNvPr id="300" name="Google Shape;300;p52"/>
          <p:cNvPicPr preferRelativeResize="0"/>
          <p:nvPr/>
        </p:nvPicPr>
        <p:blipFill>
          <a:blip r:embed="rId4">
            <a:alphaModFix/>
          </a:blip>
          <a:stretch>
            <a:fillRect/>
          </a:stretch>
        </p:blipFill>
        <p:spPr>
          <a:xfrm>
            <a:off x="4761388" y="1620900"/>
            <a:ext cx="4200770" cy="1901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53"/>
          <p:cNvSpPr txBox="1"/>
          <p:nvPr/>
        </p:nvSpPr>
        <p:spPr>
          <a:xfrm>
            <a:off x="501450" y="1081750"/>
            <a:ext cx="4987200" cy="129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Sintaxis de una función</a:t>
            </a:r>
            <a:endParaRPr b="1" sz="4000">
              <a:solidFill>
                <a:schemeClr val="dk1"/>
              </a:solidFill>
              <a:latin typeface="DM Sans"/>
              <a:ea typeface="DM Sans"/>
              <a:cs typeface="DM Sans"/>
              <a:sym typeface="DM Sans"/>
            </a:endParaRPr>
          </a:p>
        </p:txBody>
      </p:sp>
      <p:pic>
        <p:nvPicPr>
          <p:cNvPr id="306" name="Google Shape;306;p53"/>
          <p:cNvPicPr preferRelativeResize="0"/>
          <p:nvPr/>
        </p:nvPicPr>
        <p:blipFill>
          <a:blip r:embed="rId3">
            <a:alphaModFix/>
          </a:blip>
          <a:stretch>
            <a:fillRect/>
          </a:stretch>
        </p:blipFill>
        <p:spPr>
          <a:xfrm>
            <a:off x="7811413" y="4692275"/>
            <a:ext cx="1150750" cy="267575"/>
          </a:xfrm>
          <a:prstGeom prst="rect">
            <a:avLst/>
          </a:prstGeom>
          <a:noFill/>
          <a:ln>
            <a:noFill/>
          </a:ln>
        </p:spPr>
      </p:pic>
      <p:sp>
        <p:nvSpPr>
          <p:cNvPr id="307" name="Google Shape;307;p53"/>
          <p:cNvSpPr txBox="1"/>
          <p:nvPr/>
        </p:nvSpPr>
        <p:spPr>
          <a:xfrm>
            <a:off x="549525" y="2192900"/>
            <a:ext cx="7849800" cy="24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latin typeface="DM Sans"/>
                <a:ea typeface="DM Sans"/>
                <a:cs typeface="DM Sans"/>
                <a:sym typeface="DM Sans"/>
              </a:rPr>
              <a:t>print(x) 		# función nativa de Python que muestra el valor de x</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print(x,y) 		# print puede mostrar los valores de más de una variable</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def suma(x,y):	# aquí definimos una función propia con argumentos x e y</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    z = x + y	# la función suma los valores x e y, y asigna resultado a z</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    return z		# el valor de retorno es z</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res = suma(2,3)	# aplicamos la función definida a los números 2 y 3</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				# y guardamos el resultado en res</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print (res)		# mostramos el resultado: 2 + 3 = 5</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54"/>
          <p:cNvSpPr txBox="1"/>
          <p:nvPr/>
        </p:nvSpPr>
        <p:spPr>
          <a:xfrm>
            <a:off x="508950" y="1255100"/>
            <a:ext cx="8126100" cy="3126300"/>
          </a:xfrm>
          <a:prstGeom prst="rect">
            <a:avLst/>
          </a:prstGeom>
          <a:noFill/>
          <a:ln cap="flat" cmpd="sng" w="19050">
            <a:solidFill>
              <a:srgbClr val="E0FF00"/>
            </a:solidFill>
            <a:prstDash val="solid"/>
            <a:round/>
            <a:headEnd len="sm" w="sm" type="none"/>
            <a:tailEnd len="sm" w="sm" type="none"/>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t/>
            </a:r>
            <a:endParaRPr>
              <a:solidFill>
                <a:schemeClr val="dk1"/>
              </a:solidFill>
              <a:latin typeface="Roboto Mono"/>
              <a:ea typeface="Roboto Mono"/>
              <a:cs typeface="Roboto Mono"/>
              <a:sym typeface="Roboto Mono"/>
            </a:endParaRPr>
          </a:p>
          <a:p>
            <a:pPr indent="0" lvl="0" marL="0" marR="0" rtl="0" algn="l">
              <a:lnSpc>
                <a:spcPct val="115000"/>
              </a:lnSpc>
              <a:spcBef>
                <a:spcPts val="0"/>
              </a:spcBef>
              <a:spcAft>
                <a:spcPts val="0"/>
              </a:spcAft>
              <a:buNone/>
            </a:pPr>
            <a:r>
              <a:t/>
            </a:r>
            <a:endParaRPr>
              <a:solidFill>
                <a:schemeClr val="dk1"/>
              </a:solidFill>
              <a:latin typeface="Roboto Mono"/>
              <a:ea typeface="Roboto Mono"/>
              <a:cs typeface="Roboto Mono"/>
              <a:sym typeface="Roboto Mono"/>
            </a:endParaRPr>
          </a:p>
          <a:p>
            <a:pPr indent="0" lvl="0" marL="0" marR="0" rtl="0" algn="l">
              <a:lnSpc>
                <a:spcPct val="115000"/>
              </a:lnSpc>
              <a:spcBef>
                <a:spcPts val="0"/>
              </a:spcBef>
              <a:spcAft>
                <a:spcPts val="0"/>
              </a:spcAft>
              <a:buNone/>
            </a:pPr>
            <a:r>
              <a:rPr lang="es">
                <a:solidFill>
                  <a:schemeClr val="dk1"/>
                </a:solidFill>
                <a:latin typeface="Roboto Mono"/>
                <a:ea typeface="Roboto Mono"/>
                <a:cs typeface="Roboto Mono"/>
                <a:sym typeface="Roboto Mono"/>
              </a:rPr>
              <a:t>def suma(x,y):	# Aquí definimos una función “suma”. </a:t>
            </a:r>
            <a:br>
              <a:rPr lang="es">
                <a:solidFill>
                  <a:schemeClr val="dk1"/>
                </a:solidFill>
                <a:latin typeface="Roboto Mono"/>
                <a:ea typeface="Roboto Mono"/>
                <a:cs typeface="Roboto Mono"/>
                <a:sym typeface="Roboto Mono"/>
              </a:rPr>
            </a:br>
            <a:r>
              <a:rPr lang="es">
                <a:solidFill>
                  <a:schemeClr val="dk1"/>
                </a:solidFill>
                <a:latin typeface="Roboto Mono"/>
                <a:ea typeface="Roboto Mono"/>
                <a:cs typeface="Roboto Mono"/>
                <a:sym typeface="Roboto Mono"/>
              </a:rPr>
              <a:t>	z = x + y	# Esto es lo que pide el ejercicio</a:t>
            </a:r>
            <a:endParaRPr>
              <a:solidFill>
                <a:schemeClr val="dk1"/>
              </a:solidFill>
              <a:latin typeface="Roboto Mono"/>
              <a:ea typeface="Roboto Mono"/>
              <a:cs typeface="Roboto Mono"/>
              <a:sym typeface="Roboto Mono"/>
            </a:endParaRPr>
          </a:p>
          <a:p>
            <a:pPr indent="457200" lvl="0" marL="0" marR="0" rtl="0" algn="l">
              <a:lnSpc>
                <a:spcPct val="115000"/>
              </a:lnSpc>
              <a:spcBef>
                <a:spcPts val="0"/>
              </a:spcBef>
              <a:spcAft>
                <a:spcPts val="0"/>
              </a:spcAft>
              <a:buNone/>
            </a:pPr>
            <a:r>
              <a:rPr lang="es">
                <a:solidFill>
                  <a:schemeClr val="dk1"/>
                </a:solidFill>
                <a:latin typeface="Roboto Mono"/>
                <a:ea typeface="Roboto Mono"/>
                <a:cs typeface="Roboto Mono"/>
                <a:sym typeface="Roboto Mono"/>
              </a:rPr>
              <a:t>return z		</a:t>
            </a:r>
            <a:endParaRPr>
              <a:solidFill>
                <a:schemeClr val="dk1"/>
              </a:solidFill>
              <a:latin typeface="Roboto Mono"/>
              <a:ea typeface="Roboto Mono"/>
              <a:cs typeface="Roboto Mono"/>
              <a:sym typeface="Roboto Mono"/>
            </a:endParaRPr>
          </a:p>
          <a:p>
            <a:pPr indent="457200" lvl="0" marL="1828800" marR="0" rtl="0" algn="l">
              <a:lnSpc>
                <a:spcPct val="115000"/>
              </a:lnSpc>
              <a:spcBef>
                <a:spcPts val="0"/>
              </a:spcBef>
              <a:spcAft>
                <a:spcPts val="0"/>
              </a:spcAft>
              <a:buNone/>
            </a:pPr>
            <a:r>
              <a:t/>
            </a:r>
            <a:endParaRPr>
              <a:solidFill>
                <a:schemeClr val="dk1"/>
              </a:solidFill>
              <a:latin typeface="Roboto Mono"/>
              <a:ea typeface="Roboto Mono"/>
              <a:cs typeface="Roboto Mono"/>
              <a:sym typeface="Roboto Mono"/>
            </a:endParaRPr>
          </a:p>
          <a:p>
            <a:pPr indent="0" lvl="0" marL="0" marR="0" rtl="0" algn="l">
              <a:lnSpc>
                <a:spcPct val="115000"/>
              </a:lnSpc>
              <a:spcBef>
                <a:spcPts val="0"/>
              </a:spcBef>
              <a:spcAft>
                <a:spcPts val="0"/>
              </a:spcAft>
              <a:buNone/>
            </a:pPr>
            <a:r>
              <a:rPr lang="es">
                <a:solidFill>
                  <a:schemeClr val="dk1"/>
                </a:solidFill>
                <a:latin typeface="Roboto Mono"/>
                <a:ea typeface="Roboto Mono"/>
                <a:cs typeface="Roboto Mono"/>
                <a:sym typeface="Roboto Mono"/>
              </a:rPr>
              <a:t>res = suma(2,3)	# Aquí probamos la función suma con dos números concretos</a:t>
            </a:r>
            <a:endParaRPr>
              <a:solidFill>
                <a:schemeClr val="dk1"/>
              </a:solidFill>
              <a:latin typeface="Roboto Mono"/>
              <a:ea typeface="Roboto Mono"/>
              <a:cs typeface="Roboto Mono"/>
              <a:sym typeface="Roboto Mono"/>
            </a:endParaRPr>
          </a:p>
          <a:p>
            <a:pPr indent="0" lvl="0" marL="0" marR="0" rtl="0" algn="l">
              <a:lnSpc>
                <a:spcPct val="115000"/>
              </a:lnSpc>
              <a:spcBef>
                <a:spcPts val="0"/>
              </a:spcBef>
              <a:spcAft>
                <a:spcPts val="0"/>
              </a:spcAft>
              <a:buNone/>
            </a:pPr>
            <a:r>
              <a:rPr lang="es">
                <a:solidFill>
                  <a:schemeClr val="dk1"/>
                </a:solidFill>
                <a:latin typeface="Roboto Mono"/>
                <a:ea typeface="Roboto Mono"/>
                <a:cs typeface="Roboto Mono"/>
                <a:sym typeface="Roboto Mono"/>
              </a:rPr>
              <a:t>				# Esta es la prueba para verificar que el código funciona</a:t>
            </a:r>
            <a:endParaRPr>
              <a:solidFill>
                <a:schemeClr val="dk1"/>
              </a:solidFill>
              <a:latin typeface="Roboto Mono"/>
              <a:ea typeface="Roboto Mono"/>
              <a:cs typeface="Roboto Mono"/>
              <a:sym typeface="Roboto Mono"/>
            </a:endParaRPr>
          </a:p>
          <a:p>
            <a:pPr indent="0" lvl="0" marL="0" marR="0" rtl="0" algn="l">
              <a:lnSpc>
                <a:spcPct val="115000"/>
              </a:lnSpc>
              <a:spcBef>
                <a:spcPts val="0"/>
              </a:spcBef>
              <a:spcAft>
                <a:spcPts val="0"/>
              </a:spcAft>
              <a:buNone/>
            </a:pPr>
            <a:r>
              <a:rPr lang="es">
                <a:solidFill>
                  <a:schemeClr val="dk1"/>
                </a:solidFill>
                <a:latin typeface="Roboto Mono"/>
                <a:ea typeface="Roboto Mono"/>
                <a:cs typeface="Roboto Mono"/>
                <a:sym typeface="Roboto Mono"/>
              </a:rPr>
              <a:t>print (res)		</a:t>
            </a:r>
            <a:endParaRPr>
              <a:solidFill>
                <a:schemeClr val="dk1"/>
              </a:solidFill>
              <a:latin typeface="Roboto Mono"/>
              <a:ea typeface="Roboto Mono"/>
              <a:cs typeface="Roboto Mono"/>
              <a:sym typeface="Roboto Mono"/>
            </a:endParaRPr>
          </a:p>
          <a:p>
            <a:pPr indent="0" lvl="0" marL="0" marR="0" rtl="0" algn="l">
              <a:lnSpc>
                <a:spcPct val="115000"/>
              </a:lnSpc>
              <a:spcBef>
                <a:spcPts val="0"/>
              </a:spcBef>
              <a:spcAft>
                <a:spcPts val="0"/>
              </a:spcAft>
              <a:buNone/>
            </a:pPr>
            <a:r>
              <a:t/>
            </a:r>
            <a:endParaRPr b="1">
              <a:solidFill>
                <a:schemeClr val="dk1"/>
              </a:solidFill>
              <a:latin typeface="Roboto Mono"/>
              <a:ea typeface="Roboto Mono"/>
              <a:cs typeface="Roboto Mono"/>
              <a:sym typeface="Roboto Mono"/>
            </a:endParaRPr>
          </a:p>
          <a:p>
            <a:pPr indent="0" lvl="0" marL="457200" marR="0" rtl="0" algn="l">
              <a:lnSpc>
                <a:spcPct val="115000"/>
              </a:lnSpc>
              <a:spcBef>
                <a:spcPts val="0"/>
              </a:spcBef>
              <a:spcAft>
                <a:spcPts val="0"/>
              </a:spcAft>
              <a:buNone/>
            </a:pPr>
            <a:r>
              <a:t/>
            </a:r>
            <a:endParaRPr b="1">
              <a:solidFill>
                <a:schemeClr val="dk1"/>
              </a:solidFill>
              <a:latin typeface="Roboto Mono"/>
              <a:ea typeface="Roboto Mono"/>
              <a:cs typeface="Roboto Mono"/>
              <a:sym typeface="Roboto Mono"/>
            </a:endParaRPr>
          </a:p>
          <a:p>
            <a:pPr indent="0" lvl="0" marL="0" marR="0" rtl="0" algn="l">
              <a:lnSpc>
                <a:spcPct val="115000"/>
              </a:lnSpc>
              <a:spcBef>
                <a:spcPts val="0"/>
              </a:spcBef>
              <a:spcAft>
                <a:spcPts val="1000"/>
              </a:spcAft>
              <a:buNone/>
            </a:pPr>
            <a:r>
              <a:t/>
            </a:r>
            <a:endParaRPr>
              <a:latin typeface="Roboto Mono"/>
              <a:ea typeface="Roboto Mono"/>
              <a:cs typeface="Roboto Mono"/>
              <a:sym typeface="Roboto Mono"/>
            </a:endParaRPr>
          </a:p>
        </p:txBody>
      </p:sp>
      <p:sp>
        <p:nvSpPr>
          <p:cNvPr id="313" name="Google Shape;313;p5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14" name="Google Shape;314;p54"/>
          <p:cNvSpPr txBox="1"/>
          <p:nvPr/>
        </p:nvSpPr>
        <p:spPr>
          <a:xfrm>
            <a:off x="508950" y="612525"/>
            <a:ext cx="7567800" cy="30000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Ejemplo</a:t>
            </a:r>
            <a:endParaRPr b="1" sz="4000">
              <a:solidFill>
                <a:schemeClr val="dk1"/>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8"/>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000">
                <a:solidFill>
                  <a:srgbClr val="EAFF6A"/>
                </a:solidFill>
                <a:latin typeface="DM Sans"/>
                <a:ea typeface="DM Sans"/>
                <a:cs typeface="DM Sans"/>
                <a:sym typeface="DM Sans"/>
              </a:rPr>
              <a:t>Objetivos de la clase</a:t>
            </a:r>
            <a:endParaRPr b="1" sz="3000">
              <a:solidFill>
                <a:srgbClr val="EAFF6A"/>
              </a:solidFill>
              <a:latin typeface="DM Sans"/>
              <a:ea typeface="DM Sans"/>
              <a:cs typeface="DM Sans"/>
              <a:sym typeface="DM Sans"/>
            </a:endParaRPr>
          </a:p>
        </p:txBody>
      </p:sp>
      <p:pic>
        <p:nvPicPr>
          <p:cNvPr id="111" name="Google Shape;111;p28"/>
          <p:cNvPicPr preferRelativeResize="0"/>
          <p:nvPr/>
        </p:nvPicPr>
        <p:blipFill>
          <a:blip r:embed="rId3">
            <a:alphaModFix/>
          </a:blip>
          <a:stretch>
            <a:fillRect/>
          </a:stretch>
        </p:blipFill>
        <p:spPr>
          <a:xfrm>
            <a:off x="2172438" y="1545313"/>
            <a:ext cx="196975" cy="196975"/>
          </a:xfrm>
          <a:prstGeom prst="rect">
            <a:avLst/>
          </a:prstGeom>
          <a:noFill/>
          <a:ln>
            <a:noFill/>
          </a:ln>
        </p:spPr>
      </p:pic>
      <p:sp>
        <p:nvSpPr>
          <p:cNvPr id="112" name="Google Shape;112;p28"/>
          <p:cNvSpPr txBox="1"/>
          <p:nvPr/>
        </p:nvSpPr>
        <p:spPr>
          <a:xfrm>
            <a:off x="2690561" y="1451613"/>
            <a:ext cx="4281300" cy="143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solidFill>
                  <a:schemeClr val="lt1"/>
                </a:solidFill>
                <a:latin typeface="DM Sans"/>
                <a:ea typeface="DM Sans"/>
                <a:cs typeface="DM Sans"/>
                <a:sym typeface="DM Sans"/>
              </a:rPr>
              <a:t>Conocer</a:t>
            </a:r>
            <a:r>
              <a:rPr lang="es" sz="1350">
                <a:solidFill>
                  <a:schemeClr val="lt1"/>
                </a:solidFill>
                <a:latin typeface="DM Sans"/>
                <a:ea typeface="DM Sans"/>
                <a:cs typeface="DM Sans"/>
                <a:sym typeface="DM Sans"/>
              </a:rPr>
              <a:t> las distintas formas de desarrollo con Python</a:t>
            </a:r>
            <a:endParaRPr sz="1350">
              <a:solidFill>
                <a:schemeClr val="lt1"/>
              </a:solidFill>
              <a:latin typeface="DM Sans"/>
              <a:ea typeface="DM Sans"/>
              <a:cs typeface="DM Sans"/>
              <a:sym typeface="DM Sans"/>
            </a:endParaRPr>
          </a:p>
          <a:p>
            <a:pPr indent="0" lvl="0" marL="0" rtl="0" algn="l">
              <a:spcBef>
                <a:spcPts val="0"/>
              </a:spcBef>
              <a:spcAft>
                <a:spcPts val="0"/>
              </a:spcAft>
              <a:buNone/>
            </a:pPr>
            <a:r>
              <a:t/>
            </a:r>
            <a:endParaRPr sz="1350">
              <a:solidFill>
                <a:schemeClr val="lt1"/>
              </a:solidFill>
              <a:latin typeface="DM Sans"/>
              <a:ea typeface="DM Sans"/>
              <a:cs typeface="DM Sans"/>
              <a:sym typeface="DM Sans"/>
            </a:endParaRPr>
          </a:p>
          <a:p>
            <a:pPr indent="0" lvl="0" marL="0" rtl="0" algn="l">
              <a:spcBef>
                <a:spcPts val="0"/>
              </a:spcBef>
              <a:spcAft>
                <a:spcPts val="0"/>
              </a:spcAft>
              <a:buNone/>
            </a:pPr>
            <a:r>
              <a:rPr b="1" lang="es" sz="1350">
                <a:solidFill>
                  <a:schemeClr val="lt1"/>
                </a:solidFill>
                <a:latin typeface="DM Sans"/>
                <a:ea typeface="DM Sans"/>
                <a:cs typeface="DM Sans"/>
                <a:sym typeface="DM Sans"/>
              </a:rPr>
              <a:t>Comprender</a:t>
            </a:r>
            <a:r>
              <a:rPr lang="es" sz="1350">
                <a:solidFill>
                  <a:schemeClr val="lt1"/>
                </a:solidFill>
                <a:latin typeface="DM Sans"/>
                <a:ea typeface="DM Sans"/>
                <a:cs typeface="DM Sans"/>
                <a:sym typeface="DM Sans"/>
              </a:rPr>
              <a:t> las nociones básicas de la programación estructurada.</a:t>
            </a:r>
            <a:endParaRPr sz="1350">
              <a:solidFill>
                <a:schemeClr val="lt1"/>
              </a:solidFill>
              <a:latin typeface="DM Sans"/>
              <a:ea typeface="DM Sans"/>
              <a:cs typeface="DM Sans"/>
              <a:sym typeface="DM Sans"/>
            </a:endParaRPr>
          </a:p>
          <a:p>
            <a:pPr indent="0" lvl="0" marL="0" rtl="0" algn="l">
              <a:spcBef>
                <a:spcPts val="0"/>
              </a:spcBef>
              <a:spcAft>
                <a:spcPts val="0"/>
              </a:spcAft>
              <a:buNone/>
            </a:pPr>
            <a:r>
              <a:t/>
            </a:r>
            <a:endParaRPr b="1" sz="1350">
              <a:solidFill>
                <a:schemeClr val="lt1"/>
              </a:solidFill>
              <a:latin typeface="DM Sans"/>
              <a:ea typeface="DM Sans"/>
              <a:cs typeface="DM Sans"/>
              <a:sym typeface="DM Sans"/>
            </a:endParaRPr>
          </a:p>
        </p:txBody>
      </p:sp>
      <p:pic>
        <p:nvPicPr>
          <p:cNvPr id="113" name="Google Shape;113;p28"/>
          <p:cNvPicPr preferRelativeResize="0"/>
          <p:nvPr/>
        </p:nvPicPr>
        <p:blipFill>
          <a:blip r:embed="rId3">
            <a:alphaModFix/>
          </a:blip>
          <a:stretch>
            <a:fillRect/>
          </a:stretch>
        </p:blipFill>
        <p:spPr>
          <a:xfrm>
            <a:off x="2172138" y="2178713"/>
            <a:ext cx="196975" cy="196975"/>
          </a:xfrm>
          <a:prstGeom prst="rect">
            <a:avLst/>
          </a:prstGeom>
          <a:noFill/>
          <a:ln>
            <a:noFill/>
          </a:ln>
        </p:spPr>
      </p:pic>
      <p:pic>
        <p:nvPicPr>
          <p:cNvPr id="114" name="Google Shape;114;p28"/>
          <p:cNvPicPr preferRelativeResize="0"/>
          <p:nvPr/>
        </p:nvPicPr>
        <p:blipFill>
          <a:blip r:embed="rId3">
            <a:alphaModFix/>
          </a:blip>
          <a:stretch>
            <a:fillRect/>
          </a:stretch>
        </p:blipFill>
        <p:spPr>
          <a:xfrm>
            <a:off x="2172138" y="3009938"/>
            <a:ext cx="196975" cy="196975"/>
          </a:xfrm>
          <a:prstGeom prst="rect">
            <a:avLst/>
          </a:prstGeom>
          <a:noFill/>
          <a:ln>
            <a:noFill/>
          </a:ln>
        </p:spPr>
      </p:pic>
      <p:cxnSp>
        <p:nvCxnSpPr>
          <p:cNvPr id="115" name="Google Shape;115;p28"/>
          <p:cNvCxnSpPr>
            <a:stCxn id="111" idx="2"/>
            <a:endCxn id="113" idx="0"/>
          </p:cNvCxnSpPr>
          <p:nvPr/>
        </p:nvCxnSpPr>
        <p:spPr>
          <a:xfrm flipH="1" rot="-5400000">
            <a:off x="2052975" y="1960237"/>
            <a:ext cx="436500" cy="600"/>
          </a:xfrm>
          <a:prstGeom prst="bentConnector3">
            <a:avLst>
              <a:gd fmla="val 49991" name="adj1"/>
            </a:avLst>
          </a:prstGeom>
          <a:noFill/>
          <a:ln cap="flat" cmpd="sng" w="9525">
            <a:solidFill>
              <a:srgbClr val="EAFF6A"/>
            </a:solidFill>
            <a:prstDash val="solid"/>
            <a:round/>
            <a:headEnd len="med" w="med" type="none"/>
            <a:tailEnd len="med" w="med" type="none"/>
          </a:ln>
        </p:spPr>
      </p:cxnSp>
      <p:cxnSp>
        <p:nvCxnSpPr>
          <p:cNvPr id="116" name="Google Shape;116;p28"/>
          <p:cNvCxnSpPr>
            <a:stCxn id="113" idx="2"/>
            <a:endCxn id="114" idx="0"/>
          </p:cNvCxnSpPr>
          <p:nvPr/>
        </p:nvCxnSpPr>
        <p:spPr>
          <a:xfrm flipH="1" rot="-5400000">
            <a:off x="1953825" y="2692487"/>
            <a:ext cx="634200" cy="600"/>
          </a:xfrm>
          <a:prstGeom prst="bentConnector3">
            <a:avLst>
              <a:gd fmla="val 50004" name="adj1"/>
            </a:avLst>
          </a:prstGeom>
          <a:noFill/>
          <a:ln cap="flat" cmpd="sng" w="9525">
            <a:solidFill>
              <a:srgbClr val="EAFF6A"/>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55"/>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Ejemplo en vivo</a:t>
            </a:r>
            <a:endParaRPr b="1" sz="3500">
              <a:solidFill>
                <a:srgbClr val="EAFF6A"/>
              </a:solidFill>
              <a:latin typeface="DM Sans"/>
              <a:ea typeface="DM Sans"/>
              <a:cs typeface="DM Sans"/>
              <a:sym typeface="DM Sans"/>
            </a:endParaRPr>
          </a:p>
        </p:txBody>
      </p:sp>
      <p:sp>
        <p:nvSpPr>
          <p:cNvPr id="320" name="Google Shape;320;p55"/>
          <p:cNvSpPr txBox="1"/>
          <p:nvPr/>
        </p:nvSpPr>
        <p:spPr>
          <a:xfrm>
            <a:off x="473350" y="1626100"/>
            <a:ext cx="71694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500">
                <a:solidFill>
                  <a:srgbClr val="B7B7B7"/>
                </a:solidFill>
                <a:latin typeface="DM Sans"/>
                <a:ea typeface="DM Sans"/>
                <a:cs typeface="DM Sans"/>
                <a:sym typeface="DM Sans"/>
              </a:rPr>
              <a:t>¿Cómo el uso de funciones permite resolver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rPr lang="es" sz="2500">
                <a:solidFill>
                  <a:srgbClr val="B7B7B7"/>
                </a:solidFill>
                <a:latin typeface="DM Sans"/>
                <a:ea typeface="DM Sans"/>
                <a:cs typeface="DM Sans"/>
                <a:sym typeface="DM Sans"/>
              </a:rPr>
              <a:t>un problema real?</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p:txBody>
      </p:sp>
      <p:grpSp>
        <p:nvGrpSpPr>
          <p:cNvPr id="321" name="Google Shape;321;p55"/>
          <p:cNvGrpSpPr/>
          <p:nvPr/>
        </p:nvGrpSpPr>
        <p:grpSpPr>
          <a:xfrm>
            <a:off x="473351" y="619523"/>
            <a:ext cx="738900" cy="738900"/>
            <a:chOff x="473351" y="619523"/>
            <a:chExt cx="738900" cy="738900"/>
          </a:xfrm>
        </p:grpSpPr>
        <p:sp>
          <p:nvSpPr>
            <p:cNvPr id="322" name="Google Shape;322;p55"/>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3" name="Google Shape;323;p55" title="ícono de ejemplo en vivo"/>
            <p:cNvPicPr preferRelativeResize="0"/>
            <p:nvPr/>
          </p:nvPicPr>
          <p:blipFill>
            <a:blip r:embed="rId3">
              <a:alphaModFix/>
            </a:blip>
            <a:stretch>
              <a:fillRect/>
            </a:stretch>
          </p:blipFill>
          <p:spPr>
            <a:xfrm>
              <a:off x="616475" y="762650"/>
              <a:ext cx="452650" cy="452650"/>
            </a:xfrm>
            <a:prstGeom prst="rect">
              <a:avLst/>
            </a:prstGeom>
            <a:noFill/>
            <a:ln>
              <a:noFill/>
            </a:ln>
          </p:spPr>
        </p:pic>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6"/>
          <p:cNvSpPr txBox="1"/>
          <p:nvPr/>
        </p:nvSpPr>
        <p:spPr>
          <a:xfrm>
            <a:off x="637800" y="571775"/>
            <a:ext cx="6643800" cy="9882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a:t>
            </a:r>
            <a:r>
              <a:rPr b="1" lang="es" sz="4000">
                <a:solidFill>
                  <a:schemeClr val="dk1"/>
                </a:solidFill>
                <a:latin typeface="DM Sans"/>
                <a:ea typeface="DM Sans"/>
                <a:cs typeface="DM Sans"/>
                <a:sym typeface="DM Sans"/>
              </a:rPr>
              <a:t>jemplo aplicado de funciones</a:t>
            </a:r>
            <a:endParaRPr b="1" sz="4000">
              <a:solidFill>
                <a:schemeClr val="dk1"/>
              </a:solidFill>
              <a:latin typeface="DM Sans"/>
              <a:ea typeface="DM Sans"/>
              <a:cs typeface="DM Sans"/>
              <a:sym typeface="DM Sans"/>
            </a:endParaRPr>
          </a:p>
        </p:txBody>
      </p:sp>
      <p:sp>
        <p:nvSpPr>
          <p:cNvPr id="329" name="Google Shape;329;p56"/>
          <p:cNvSpPr txBox="1"/>
          <p:nvPr/>
        </p:nvSpPr>
        <p:spPr>
          <a:xfrm>
            <a:off x="767550" y="1818100"/>
            <a:ext cx="3314100" cy="3172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sz="1350">
                <a:solidFill>
                  <a:schemeClr val="dk1"/>
                </a:solidFill>
                <a:latin typeface="DM Sans"/>
                <a:ea typeface="DM Sans"/>
                <a:cs typeface="DM Sans"/>
                <a:sym typeface="DM Sans"/>
              </a:rPr>
              <a:t>Un inversor financiero está interesado en invertir en la compañía. Se propone comprar durante </a:t>
            </a:r>
            <a:r>
              <a:rPr b="1" lang="es" sz="1350">
                <a:solidFill>
                  <a:schemeClr val="dk1"/>
                </a:solidFill>
                <a:latin typeface="DM Sans"/>
                <a:ea typeface="DM Sans"/>
                <a:cs typeface="DM Sans"/>
                <a:sym typeface="DM Sans"/>
              </a:rPr>
              <a:t>cada día de la semana 20 acciones</a:t>
            </a:r>
            <a:r>
              <a:rPr lang="es" sz="1350">
                <a:solidFill>
                  <a:schemeClr val="dk1"/>
                </a:solidFill>
                <a:latin typeface="DM Sans"/>
                <a:ea typeface="DM Sans"/>
                <a:cs typeface="DM Sans"/>
                <a:sym typeface="DM Sans"/>
              </a:rPr>
              <a:t>.</a:t>
            </a:r>
            <a:endParaRPr sz="1350">
              <a:solidFill>
                <a:schemeClr val="dk1"/>
              </a:solidFill>
              <a:latin typeface="DM Sans"/>
              <a:ea typeface="DM Sans"/>
              <a:cs typeface="DM Sans"/>
              <a:sym typeface="DM Sans"/>
            </a:endParaRPr>
          </a:p>
          <a:p>
            <a:pPr indent="0" lvl="0" marL="0" rtl="0" algn="just">
              <a:lnSpc>
                <a:spcPct val="115000"/>
              </a:lnSpc>
              <a:spcBef>
                <a:spcPts val="1000"/>
              </a:spcBef>
              <a:spcAft>
                <a:spcPts val="0"/>
              </a:spcAft>
              <a:buNone/>
            </a:pPr>
            <a:r>
              <a:t/>
            </a:r>
            <a:endParaRPr sz="1350">
              <a:solidFill>
                <a:schemeClr val="dk1"/>
              </a:solidFill>
              <a:latin typeface="DM Sans"/>
              <a:ea typeface="DM Sans"/>
              <a:cs typeface="DM Sans"/>
              <a:sym typeface="DM Sans"/>
            </a:endParaRPr>
          </a:p>
          <a:p>
            <a:pPr indent="0" lvl="0" marL="0" rtl="0" algn="just">
              <a:lnSpc>
                <a:spcPct val="115000"/>
              </a:lnSpc>
              <a:spcBef>
                <a:spcPts val="100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
        <p:nvSpPr>
          <p:cNvPr id="330" name="Google Shape;330;p56"/>
          <p:cNvSpPr txBox="1"/>
          <p:nvPr/>
        </p:nvSpPr>
        <p:spPr>
          <a:xfrm>
            <a:off x="5001925" y="1818100"/>
            <a:ext cx="3365700" cy="3000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000"/>
              </a:spcAft>
              <a:buNone/>
            </a:pPr>
            <a:r>
              <a:rPr lang="es" sz="1350">
                <a:solidFill>
                  <a:schemeClr val="dk1"/>
                </a:solidFill>
                <a:latin typeface="DM Sans"/>
                <a:ea typeface="DM Sans"/>
                <a:cs typeface="DM Sans"/>
                <a:sym typeface="DM Sans"/>
              </a:rPr>
              <a:t>También sabe que la </a:t>
            </a:r>
            <a:r>
              <a:rPr b="1" lang="es" sz="1350">
                <a:solidFill>
                  <a:schemeClr val="dk1"/>
                </a:solidFill>
                <a:latin typeface="DM Sans"/>
                <a:ea typeface="DM Sans"/>
                <a:cs typeface="DM Sans"/>
                <a:sym typeface="DM Sans"/>
              </a:rPr>
              <a:t>probabilidad de obtener ganancias (aproximadamente 15% en cada inversión) es de 0.56</a:t>
            </a:r>
            <a:r>
              <a:rPr lang="es" sz="1350">
                <a:solidFill>
                  <a:schemeClr val="dk1"/>
                </a:solidFill>
                <a:latin typeface="DM Sans"/>
                <a:ea typeface="DM Sans"/>
                <a:cs typeface="DM Sans"/>
                <a:sym typeface="DM Sans"/>
              </a:rPr>
              <a:t> y la </a:t>
            </a:r>
            <a:r>
              <a:rPr b="1" lang="es" sz="1350">
                <a:solidFill>
                  <a:schemeClr val="dk1"/>
                </a:solidFill>
                <a:latin typeface="DM Sans"/>
                <a:ea typeface="DM Sans"/>
                <a:cs typeface="DM Sans"/>
                <a:sym typeface="DM Sans"/>
              </a:rPr>
              <a:t>probabilidad de perder el 18% es 0.44 (Solo hay esas dos opciones)</a:t>
            </a:r>
            <a:r>
              <a:rPr lang="es" sz="1350">
                <a:solidFill>
                  <a:schemeClr val="dk1"/>
                </a:solidFill>
                <a:latin typeface="DM Sans"/>
                <a:ea typeface="DM Sans"/>
                <a:cs typeface="DM Sans"/>
                <a:sym typeface="DM Sans"/>
              </a:rPr>
              <a: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7"/>
          <p:cNvSpPr txBox="1"/>
          <p:nvPr/>
        </p:nvSpPr>
        <p:spPr>
          <a:xfrm>
            <a:off x="637800" y="571775"/>
            <a:ext cx="6643800" cy="9882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Ejemplo aplicado de funciones</a:t>
            </a:r>
            <a:endParaRPr b="1" sz="4000">
              <a:solidFill>
                <a:schemeClr val="dk1"/>
              </a:solidFill>
              <a:latin typeface="DM Sans"/>
              <a:ea typeface="DM Sans"/>
              <a:cs typeface="DM Sans"/>
              <a:sym typeface="DM Sans"/>
            </a:endParaRPr>
          </a:p>
        </p:txBody>
      </p:sp>
      <p:pic>
        <p:nvPicPr>
          <p:cNvPr id="336" name="Google Shape;336;p57"/>
          <p:cNvPicPr preferRelativeResize="0"/>
          <p:nvPr/>
        </p:nvPicPr>
        <p:blipFill>
          <a:blip r:embed="rId3">
            <a:alphaModFix/>
          </a:blip>
          <a:stretch>
            <a:fillRect/>
          </a:stretch>
        </p:blipFill>
        <p:spPr>
          <a:xfrm>
            <a:off x="5115575" y="3489124"/>
            <a:ext cx="2761450" cy="1042425"/>
          </a:xfrm>
          <a:prstGeom prst="rect">
            <a:avLst/>
          </a:prstGeom>
          <a:noFill/>
          <a:ln>
            <a:noFill/>
          </a:ln>
        </p:spPr>
      </p:pic>
      <p:sp>
        <p:nvSpPr>
          <p:cNvPr id="337" name="Google Shape;337;p57"/>
          <p:cNvSpPr txBox="1"/>
          <p:nvPr/>
        </p:nvSpPr>
        <p:spPr>
          <a:xfrm>
            <a:off x="4730600" y="1730125"/>
            <a:ext cx="3904800" cy="3000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t/>
            </a:r>
            <a:endParaRPr b="1" sz="1350">
              <a:solidFill>
                <a:schemeClr val="dk1"/>
              </a:solidFill>
              <a:latin typeface="DM Sans"/>
              <a:ea typeface="DM Sans"/>
              <a:cs typeface="DM Sans"/>
              <a:sym typeface="DM Sans"/>
            </a:endParaRPr>
          </a:p>
          <a:p>
            <a:pPr indent="0" lvl="0" marL="0" rtl="0" algn="just">
              <a:lnSpc>
                <a:spcPct val="115000"/>
              </a:lnSpc>
              <a:spcBef>
                <a:spcPts val="1000"/>
              </a:spcBef>
              <a:spcAft>
                <a:spcPts val="0"/>
              </a:spcAft>
              <a:buNone/>
            </a:pPr>
            <a:r>
              <a:rPr lang="es" sz="1350">
                <a:solidFill>
                  <a:schemeClr val="dk1"/>
                </a:solidFill>
                <a:latin typeface="DM Sans"/>
                <a:ea typeface="DM Sans"/>
                <a:cs typeface="DM Sans"/>
                <a:sym typeface="DM Sans"/>
              </a:rPr>
              <a:t>El precio de la acción cada día entre Lunes-Domingo es:</a:t>
            </a:r>
            <a:r>
              <a:rPr b="1" lang="es" sz="1350">
                <a:solidFill>
                  <a:schemeClr val="dk1"/>
                </a:solidFill>
                <a:latin typeface="DM Sans"/>
                <a:ea typeface="DM Sans"/>
                <a:cs typeface="DM Sans"/>
                <a:sym typeface="DM Sans"/>
              </a:rPr>
              <a:t> </a:t>
            </a:r>
            <a:r>
              <a:rPr lang="es">
                <a:solidFill>
                  <a:srgbClr val="D4D4D4"/>
                </a:solidFill>
                <a:highlight>
                  <a:srgbClr val="1E1E1E"/>
                </a:highlight>
                <a:latin typeface="Courier New"/>
                <a:ea typeface="Courier New"/>
                <a:cs typeface="Courier New"/>
                <a:sym typeface="Courier New"/>
              </a:rPr>
              <a:t>Valores= </a:t>
            </a:r>
            <a:r>
              <a:rPr lang="es">
                <a:solidFill>
                  <a:srgbClr val="DCDCDC"/>
                </a:solidFill>
                <a:highlight>
                  <a:srgbClr val="1E1E1E"/>
                </a:highlight>
                <a:latin typeface="Courier New"/>
                <a:ea typeface="Courier New"/>
                <a:cs typeface="Courier New"/>
                <a:sym typeface="Courier New"/>
              </a:rPr>
              <a:t>[</a:t>
            </a:r>
            <a:r>
              <a:rPr lang="es">
                <a:solidFill>
                  <a:srgbClr val="B5CEA8"/>
                </a:solidFill>
                <a:highlight>
                  <a:srgbClr val="1E1E1E"/>
                </a:highlight>
                <a:latin typeface="Courier New"/>
                <a:ea typeface="Courier New"/>
                <a:cs typeface="Courier New"/>
                <a:sym typeface="Courier New"/>
              </a:rPr>
              <a:t>200</a:t>
            </a:r>
            <a:r>
              <a:rPr lang="es">
                <a:solidFill>
                  <a:srgbClr val="DCDCDC"/>
                </a:solidFill>
                <a:highlight>
                  <a:srgbClr val="1E1E1E"/>
                </a:highlight>
                <a:latin typeface="Courier New"/>
                <a:ea typeface="Courier New"/>
                <a:cs typeface="Courier New"/>
                <a:sym typeface="Courier New"/>
              </a:rPr>
              <a:t>,</a:t>
            </a:r>
            <a:r>
              <a:rPr lang="es">
                <a:solidFill>
                  <a:srgbClr val="D4D4D4"/>
                </a:solidFill>
                <a:highlight>
                  <a:srgbClr val="1E1E1E"/>
                </a:highlight>
                <a:latin typeface="Courier New"/>
                <a:ea typeface="Courier New"/>
                <a:cs typeface="Courier New"/>
                <a:sym typeface="Courier New"/>
              </a:rPr>
              <a:t> </a:t>
            </a:r>
            <a:r>
              <a:rPr lang="es">
                <a:solidFill>
                  <a:srgbClr val="B5CEA8"/>
                </a:solidFill>
                <a:highlight>
                  <a:srgbClr val="1E1E1E"/>
                </a:highlight>
                <a:latin typeface="Courier New"/>
                <a:ea typeface="Courier New"/>
                <a:cs typeface="Courier New"/>
                <a:sym typeface="Courier New"/>
              </a:rPr>
              <a:t>225</a:t>
            </a:r>
            <a:r>
              <a:rPr lang="es">
                <a:solidFill>
                  <a:srgbClr val="DCDCDC"/>
                </a:solidFill>
                <a:highlight>
                  <a:srgbClr val="1E1E1E"/>
                </a:highlight>
                <a:latin typeface="Courier New"/>
                <a:ea typeface="Courier New"/>
                <a:cs typeface="Courier New"/>
                <a:sym typeface="Courier New"/>
              </a:rPr>
              <a:t>,</a:t>
            </a:r>
            <a:r>
              <a:rPr lang="es">
                <a:solidFill>
                  <a:srgbClr val="D4D4D4"/>
                </a:solidFill>
                <a:highlight>
                  <a:srgbClr val="1E1E1E"/>
                </a:highlight>
                <a:latin typeface="Courier New"/>
                <a:ea typeface="Courier New"/>
                <a:cs typeface="Courier New"/>
                <a:sym typeface="Courier New"/>
              </a:rPr>
              <a:t> </a:t>
            </a:r>
            <a:r>
              <a:rPr lang="es">
                <a:solidFill>
                  <a:srgbClr val="B5CEA8"/>
                </a:solidFill>
                <a:highlight>
                  <a:srgbClr val="1E1E1E"/>
                </a:highlight>
                <a:latin typeface="Courier New"/>
                <a:ea typeface="Courier New"/>
                <a:cs typeface="Courier New"/>
                <a:sym typeface="Courier New"/>
              </a:rPr>
              <a:t>232</a:t>
            </a:r>
            <a:r>
              <a:rPr lang="es">
                <a:solidFill>
                  <a:srgbClr val="DCDCDC"/>
                </a:solidFill>
                <a:highlight>
                  <a:srgbClr val="1E1E1E"/>
                </a:highlight>
                <a:latin typeface="Courier New"/>
                <a:ea typeface="Courier New"/>
                <a:cs typeface="Courier New"/>
                <a:sym typeface="Courier New"/>
              </a:rPr>
              <a:t>,</a:t>
            </a:r>
            <a:r>
              <a:rPr lang="es">
                <a:solidFill>
                  <a:srgbClr val="D4D4D4"/>
                </a:solidFill>
                <a:highlight>
                  <a:srgbClr val="1E1E1E"/>
                </a:highlight>
                <a:latin typeface="Courier New"/>
                <a:ea typeface="Courier New"/>
                <a:cs typeface="Courier New"/>
                <a:sym typeface="Courier New"/>
              </a:rPr>
              <a:t> </a:t>
            </a:r>
            <a:r>
              <a:rPr lang="es">
                <a:solidFill>
                  <a:srgbClr val="B5CEA8"/>
                </a:solidFill>
                <a:highlight>
                  <a:srgbClr val="1E1E1E"/>
                </a:highlight>
                <a:latin typeface="Courier New"/>
                <a:ea typeface="Courier New"/>
                <a:cs typeface="Courier New"/>
                <a:sym typeface="Courier New"/>
              </a:rPr>
              <a:t>221</a:t>
            </a:r>
            <a:r>
              <a:rPr lang="es">
                <a:solidFill>
                  <a:srgbClr val="DCDCDC"/>
                </a:solidFill>
                <a:highlight>
                  <a:srgbClr val="1E1E1E"/>
                </a:highlight>
                <a:latin typeface="Courier New"/>
                <a:ea typeface="Courier New"/>
                <a:cs typeface="Courier New"/>
                <a:sym typeface="Courier New"/>
              </a:rPr>
              <a:t>,</a:t>
            </a:r>
            <a:r>
              <a:rPr lang="es">
                <a:solidFill>
                  <a:srgbClr val="D4D4D4"/>
                </a:solidFill>
                <a:highlight>
                  <a:srgbClr val="1E1E1E"/>
                </a:highlight>
                <a:latin typeface="Courier New"/>
                <a:ea typeface="Courier New"/>
                <a:cs typeface="Courier New"/>
                <a:sym typeface="Courier New"/>
              </a:rPr>
              <a:t> </a:t>
            </a:r>
            <a:r>
              <a:rPr lang="es">
                <a:solidFill>
                  <a:srgbClr val="B5CEA8"/>
                </a:solidFill>
                <a:highlight>
                  <a:srgbClr val="1E1E1E"/>
                </a:highlight>
                <a:latin typeface="Courier New"/>
                <a:ea typeface="Courier New"/>
                <a:cs typeface="Courier New"/>
                <a:sym typeface="Courier New"/>
              </a:rPr>
              <a:t>243</a:t>
            </a:r>
            <a:r>
              <a:rPr lang="es">
                <a:solidFill>
                  <a:srgbClr val="DCDCDC"/>
                </a:solidFill>
                <a:highlight>
                  <a:srgbClr val="1E1E1E"/>
                </a:highlight>
                <a:latin typeface="Courier New"/>
                <a:ea typeface="Courier New"/>
                <a:cs typeface="Courier New"/>
                <a:sym typeface="Courier New"/>
              </a:rPr>
              <a:t>,</a:t>
            </a:r>
            <a:r>
              <a:rPr lang="es">
                <a:solidFill>
                  <a:srgbClr val="D4D4D4"/>
                </a:solidFill>
                <a:highlight>
                  <a:srgbClr val="1E1E1E"/>
                </a:highlight>
                <a:latin typeface="Courier New"/>
                <a:ea typeface="Courier New"/>
                <a:cs typeface="Courier New"/>
                <a:sym typeface="Courier New"/>
              </a:rPr>
              <a:t> </a:t>
            </a:r>
            <a:r>
              <a:rPr lang="es">
                <a:solidFill>
                  <a:srgbClr val="B5CEA8"/>
                </a:solidFill>
                <a:highlight>
                  <a:srgbClr val="1E1E1E"/>
                </a:highlight>
                <a:latin typeface="Courier New"/>
                <a:ea typeface="Courier New"/>
                <a:cs typeface="Courier New"/>
                <a:sym typeface="Courier New"/>
              </a:rPr>
              <a:t>256</a:t>
            </a:r>
            <a:r>
              <a:rPr lang="es">
                <a:solidFill>
                  <a:srgbClr val="DCDCDC"/>
                </a:solidFill>
                <a:highlight>
                  <a:srgbClr val="1E1E1E"/>
                </a:highlight>
                <a:latin typeface="Courier New"/>
                <a:ea typeface="Courier New"/>
                <a:cs typeface="Courier New"/>
                <a:sym typeface="Courier New"/>
              </a:rPr>
              <a:t>,</a:t>
            </a:r>
            <a:r>
              <a:rPr lang="es">
                <a:solidFill>
                  <a:srgbClr val="D4D4D4"/>
                </a:solidFill>
                <a:highlight>
                  <a:srgbClr val="1E1E1E"/>
                </a:highlight>
                <a:latin typeface="Courier New"/>
                <a:ea typeface="Courier New"/>
                <a:cs typeface="Courier New"/>
                <a:sym typeface="Courier New"/>
              </a:rPr>
              <a:t> </a:t>
            </a:r>
            <a:r>
              <a:rPr lang="es">
                <a:solidFill>
                  <a:srgbClr val="B5CEA8"/>
                </a:solidFill>
                <a:highlight>
                  <a:srgbClr val="1E1E1E"/>
                </a:highlight>
                <a:latin typeface="Courier New"/>
                <a:ea typeface="Courier New"/>
                <a:cs typeface="Courier New"/>
                <a:sym typeface="Courier New"/>
              </a:rPr>
              <a:t>255</a:t>
            </a:r>
            <a:r>
              <a:rPr lang="es">
                <a:solidFill>
                  <a:srgbClr val="DCDCDC"/>
                </a:solidFill>
                <a:highlight>
                  <a:srgbClr val="1E1E1E"/>
                </a:highlight>
                <a:latin typeface="Courier New"/>
                <a:ea typeface="Courier New"/>
                <a:cs typeface="Courier New"/>
                <a:sym typeface="Courier New"/>
              </a:rPr>
              <a:t>]</a:t>
            </a:r>
            <a:endParaRPr b="1">
              <a:solidFill>
                <a:schemeClr val="dk1"/>
              </a:solidFill>
              <a:latin typeface="Helvetica Neue"/>
              <a:ea typeface="Helvetica Neue"/>
              <a:cs typeface="Helvetica Neue"/>
              <a:sym typeface="Helvetica Neue"/>
            </a:endParaRPr>
          </a:p>
          <a:p>
            <a:pPr indent="0" lvl="0" marL="0" rtl="0" algn="just">
              <a:lnSpc>
                <a:spcPct val="115000"/>
              </a:lnSpc>
              <a:spcBef>
                <a:spcPts val="1000"/>
              </a:spcBef>
              <a:spcAft>
                <a:spcPts val="0"/>
              </a:spcAft>
              <a:buNone/>
            </a:pPr>
            <a:r>
              <a:rPr lang="es" sz="1350">
                <a:solidFill>
                  <a:schemeClr val="dk1"/>
                </a:solidFill>
                <a:latin typeface="DM Sans"/>
                <a:ea typeface="DM Sans"/>
                <a:cs typeface="DM Sans"/>
                <a:sym typeface="DM Sans"/>
              </a:rPr>
              <a:t>Pueden utilizar la siguiente fórmula:</a:t>
            </a:r>
            <a:endParaRPr sz="1350">
              <a:solidFill>
                <a:schemeClr val="dk1"/>
              </a:solidFill>
              <a:latin typeface="DM Sans"/>
              <a:ea typeface="DM Sans"/>
              <a:cs typeface="DM Sans"/>
              <a:sym typeface="DM Sans"/>
            </a:endParaRPr>
          </a:p>
          <a:p>
            <a:pPr indent="0" lvl="0" marL="0" rtl="0" algn="just">
              <a:lnSpc>
                <a:spcPct val="115000"/>
              </a:lnSpc>
              <a:spcBef>
                <a:spcPts val="1000"/>
              </a:spcBef>
              <a:spcAft>
                <a:spcPts val="1000"/>
              </a:spcAft>
              <a:buNone/>
            </a:pPr>
            <a:r>
              <a:t/>
            </a:r>
            <a:endParaRPr>
              <a:solidFill>
                <a:schemeClr val="dk1"/>
              </a:solidFill>
              <a:latin typeface="Helvetica Neue Light"/>
              <a:ea typeface="Helvetica Neue Light"/>
              <a:cs typeface="Helvetica Neue Light"/>
              <a:sym typeface="Helvetica Neue Light"/>
            </a:endParaRPr>
          </a:p>
        </p:txBody>
      </p:sp>
      <p:sp>
        <p:nvSpPr>
          <p:cNvPr id="338" name="Google Shape;338;p57"/>
          <p:cNvSpPr txBox="1"/>
          <p:nvPr/>
        </p:nvSpPr>
        <p:spPr>
          <a:xfrm>
            <a:off x="589850" y="2050625"/>
            <a:ext cx="3621600" cy="3000000"/>
          </a:xfrm>
          <a:prstGeom prst="rect">
            <a:avLst/>
          </a:prstGeom>
          <a:noFill/>
          <a:ln>
            <a:noFill/>
          </a:ln>
        </p:spPr>
        <p:txBody>
          <a:bodyPr anchorCtr="0" anchor="t" bIns="91425" lIns="91425" spcFirstLastPara="1" rIns="91425" wrap="square" tIns="91425">
            <a:noAutofit/>
          </a:bodyPr>
          <a:lstStyle/>
          <a:p>
            <a:pPr indent="-314325" lvl="0" marL="457200" rtl="0" algn="just">
              <a:lnSpc>
                <a:spcPct val="115000"/>
              </a:lnSpc>
              <a:spcBef>
                <a:spcPts val="0"/>
              </a:spcBef>
              <a:spcAft>
                <a:spcPts val="0"/>
              </a:spcAft>
              <a:buClr>
                <a:srgbClr val="EA90FF"/>
              </a:buClr>
              <a:buSzPts val="1350"/>
              <a:buChar char="✓"/>
            </a:pPr>
            <a:r>
              <a:rPr lang="es" sz="1350">
                <a:solidFill>
                  <a:schemeClr val="dk1"/>
                </a:solidFill>
                <a:latin typeface="DM Sans"/>
                <a:ea typeface="DM Sans"/>
                <a:cs typeface="DM Sans"/>
                <a:sym typeface="DM Sans"/>
              </a:rPr>
              <a:t>¿Cuál sería el </a:t>
            </a:r>
            <a:r>
              <a:rPr b="1" lang="es" sz="1350">
                <a:solidFill>
                  <a:schemeClr val="dk1"/>
                </a:solidFill>
                <a:latin typeface="DM Sans"/>
                <a:ea typeface="DM Sans"/>
                <a:cs typeface="DM Sans"/>
                <a:sym typeface="DM Sans"/>
              </a:rPr>
              <a:t>valor esperado al final </a:t>
            </a:r>
            <a:r>
              <a:rPr lang="es" sz="1350">
                <a:solidFill>
                  <a:schemeClr val="dk1"/>
                </a:solidFill>
                <a:latin typeface="DM Sans"/>
                <a:ea typeface="DM Sans"/>
                <a:cs typeface="DM Sans"/>
                <a:sym typeface="DM Sans"/>
              </a:rPr>
              <a:t>de la semana para el inversor?</a:t>
            </a:r>
            <a:endParaRPr sz="1350">
              <a:solidFill>
                <a:schemeClr val="dk1"/>
              </a:solidFill>
              <a:latin typeface="DM Sans"/>
              <a:ea typeface="DM Sans"/>
              <a:cs typeface="DM Sans"/>
              <a:sym typeface="DM Sans"/>
            </a:endParaRPr>
          </a:p>
          <a:p>
            <a:pPr indent="-314325" lvl="0" marL="457200" rtl="0" algn="just">
              <a:lnSpc>
                <a:spcPct val="115000"/>
              </a:lnSpc>
              <a:spcBef>
                <a:spcPts val="0"/>
              </a:spcBef>
              <a:spcAft>
                <a:spcPts val="0"/>
              </a:spcAft>
              <a:buClr>
                <a:srgbClr val="EA90FF"/>
              </a:buClr>
              <a:buSzPts val="1350"/>
              <a:buChar char="✓"/>
            </a:pPr>
            <a:r>
              <a:rPr lang="es" sz="1350">
                <a:solidFill>
                  <a:schemeClr val="dk1"/>
                </a:solidFill>
                <a:latin typeface="DM Sans"/>
                <a:ea typeface="DM Sans"/>
                <a:cs typeface="DM Sans"/>
                <a:sym typeface="DM Sans"/>
              </a:rPr>
              <a:t>Crear una función llamada </a:t>
            </a:r>
            <a:r>
              <a:rPr b="1" lang="es" sz="1350">
                <a:solidFill>
                  <a:schemeClr val="dk1"/>
                </a:solidFill>
                <a:latin typeface="DM Sans"/>
                <a:ea typeface="DM Sans"/>
                <a:cs typeface="DM Sans"/>
                <a:sym typeface="DM Sans"/>
              </a:rPr>
              <a:t>retorno_semanal </a:t>
            </a:r>
            <a:r>
              <a:rPr lang="es" sz="1350">
                <a:solidFill>
                  <a:schemeClr val="dk1"/>
                </a:solidFill>
                <a:latin typeface="DM Sans"/>
                <a:ea typeface="DM Sans"/>
                <a:cs typeface="DM Sans"/>
                <a:sym typeface="DM Sans"/>
              </a:rPr>
              <a:t>que calcule el valor esperado con la </a:t>
            </a:r>
            <a:r>
              <a:rPr b="1" lang="es" sz="1350">
                <a:solidFill>
                  <a:schemeClr val="dk1"/>
                </a:solidFill>
                <a:latin typeface="DM Sans"/>
                <a:ea typeface="DM Sans"/>
                <a:cs typeface="DM Sans"/>
                <a:sym typeface="DM Sans"/>
              </a:rPr>
              <a:t>cantidad de acciones compradas cada día</a:t>
            </a:r>
            <a:r>
              <a:rPr lang="es" sz="1350">
                <a:solidFill>
                  <a:schemeClr val="dk1"/>
                </a:solidFill>
                <a:latin typeface="DM Sans"/>
                <a:ea typeface="DM Sans"/>
                <a:cs typeface="DM Sans"/>
                <a:sym typeface="DM Sans"/>
              </a:rPr>
              <a:t>, </a:t>
            </a:r>
            <a:r>
              <a:rPr b="1" lang="es" sz="1350">
                <a:solidFill>
                  <a:schemeClr val="dk1"/>
                </a:solidFill>
                <a:latin typeface="DM Sans"/>
                <a:ea typeface="DM Sans"/>
                <a:cs typeface="DM Sans"/>
                <a:sym typeface="DM Sans"/>
              </a:rPr>
              <a:t>probabilidad de ganancia y no ganancia</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8"/>
          <p:cNvSpPr txBox="1"/>
          <p:nvPr/>
        </p:nvSpPr>
        <p:spPr>
          <a:xfrm>
            <a:off x="1461300" y="1598325"/>
            <a:ext cx="6221400" cy="14316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s" sz="5000">
                <a:solidFill>
                  <a:srgbClr val="E8E7E3"/>
                </a:solidFill>
              </a:rPr>
              <a:t>☕</a:t>
            </a:r>
            <a:endParaRPr sz="5000">
              <a:solidFill>
                <a:srgbClr val="E8E7E3"/>
              </a:solidFill>
            </a:endParaRPr>
          </a:p>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Break</a:t>
            </a:r>
            <a:endParaRPr b="1" sz="4000">
              <a:solidFill>
                <a:schemeClr val="lt1"/>
              </a:solidFill>
              <a:latin typeface="DM Sans"/>
              <a:ea typeface="DM Sans"/>
              <a:cs typeface="DM Sans"/>
              <a:sym typeface="DM Sans"/>
            </a:endParaRPr>
          </a:p>
        </p:txBody>
      </p:sp>
      <p:sp>
        <p:nvSpPr>
          <p:cNvPr id="344" name="Google Shape;344;p58"/>
          <p:cNvSpPr txBox="1"/>
          <p:nvPr/>
        </p:nvSpPr>
        <p:spPr>
          <a:xfrm>
            <a:off x="2998200" y="2971950"/>
            <a:ext cx="314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chemeClr val="lt1"/>
                </a:solidFill>
                <a:latin typeface="DM Sans"/>
                <a:ea typeface="DM Sans"/>
                <a:cs typeface="DM Sans"/>
                <a:sym typeface="DM Sans"/>
              </a:rPr>
              <a:t>¡10 minutos y volvemos!</a:t>
            </a:r>
            <a:endParaRPr sz="2000">
              <a:solidFill>
                <a:schemeClr val="lt1"/>
              </a:solidFill>
              <a:latin typeface="DM Sans"/>
              <a:ea typeface="DM Sans"/>
              <a:cs typeface="DM Sans"/>
              <a:sym typeface="DM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9"/>
          <p:cNvSpPr txBox="1"/>
          <p:nvPr/>
        </p:nvSpPr>
        <p:spPr>
          <a:xfrm>
            <a:off x="1404863" y="1941375"/>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Tipos de </a:t>
            </a:r>
            <a:r>
              <a:rPr b="1" lang="es" sz="4000">
                <a:solidFill>
                  <a:srgbClr val="EAFF6A"/>
                </a:solidFill>
                <a:latin typeface="DM Sans"/>
                <a:ea typeface="DM Sans"/>
                <a:cs typeface="DM Sans"/>
                <a:sym typeface="DM Sans"/>
              </a:rPr>
              <a:t>datos</a:t>
            </a:r>
            <a:endParaRPr b="1" sz="4000">
              <a:solidFill>
                <a:srgbClr val="EAFF6A"/>
              </a:solidFill>
              <a:latin typeface="DM Sans"/>
              <a:ea typeface="DM Sans"/>
              <a:cs typeface="DM Sans"/>
              <a:sym typeface="DM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60"/>
          <p:cNvSpPr txBox="1"/>
          <p:nvPr/>
        </p:nvSpPr>
        <p:spPr>
          <a:xfrm>
            <a:off x="1461300" y="220230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Tipos de datos en Python</a:t>
            </a:r>
            <a:endParaRPr b="1" sz="4000">
              <a:solidFill>
                <a:schemeClr val="dk1"/>
              </a:solidFill>
              <a:latin typeface="DM Sans"/>
              <a:ea typeface="DM Sans"/>
              <a:cs typeface="DM Sans"/>
              <a:sym typeface="DM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61"/>
          <p:cNvSpPr txBox="1"/>
          <p:nvPr/>
        </p:nvSpPr>
        <p:spPr>
          <a:xfrm>
            <a:off x="457725" y="1071050"/>
            <a:ext cx="4730100" cy="1847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Tipo de dato</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360" name="Google Shape;360;p61"/>
          <p:cNvSpPr txBox="1"/>
          <p:nvPr/>
        </p:nvSpPr>
        <p:spPr>
          <a:xfrm>
            <a:off x="292575" y="2022875"/>
            <a:ext cx="4730100" cy="1847100"/>
          </a:xfrm>
          <a:prstGeom prst="rect">
            <a:avLst/>
          </a:prstGeom>
          <a:noFill/>
          <a:ln>
            <a:noFill/>
          </a:ln>
        </p:spPr>
        <p:txBody>
          <a:bodyPr anchorCtr="0" anchor="t" bIns="91425" lIns="91425" spcFirstLastPara="1" rIns="91425" wrap="square" tIns="91425">
            <a:spAutoFit/>
          </a:bodyPr>
          <a:lstStyle/>
          <a:p>
            <a:pPr indent="-314325" lvl="0" marL="457200" rtl="0" algn="l">
              <a:spcBef>
                <a:spcPts val="0"/>
              </a:spcBef>
              <a:spcAft>
                <a:spcPts val="0"/>
              </a:spcAft>
              <a:buClr>
                <a:srgbClr val="EA90FF"/>
              </a:buClr>
              <a:buSzPts val="1350"/>
              <a:buFont typeface="DM Sans"/>
              <a:buChar char="✓"/>
            </a:pPr>
            <a:r>
              <a:rPr lang="es" sz="1350">
                <a:latin typeface="DM Sans"/>
                <a:ea typeface="DM Sans"/>
                <a:cs typeface="DM Sans"/>
                <a:sym typeface="DM Sans"/>
              </a:rPr>
              <a:t>Define qué tipos de operaciones se puede hacer con él. Por ejemplo, un número se puede sumar, pero un texto no.</a:t>
            </a:r>
            <a:endParaRPr sz="1350">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a:latin typeface="DM Sans"/>
                <a:ea typeface="DM Sans"/>
                <a:cs typeface="DM Sans"/>
                <a:sym typeface="DM Sans"/>
              </a:rPr>
              <a:t>Python define dos grandes grupos de tipos de datos: simples y estructurados.</a:t>
            </a:r>
            <a:endParaRPr sz="1350">
              <a:latin typeface="DM Sans"/>
              <a:ea typeface="DM Sans"/>
              <a:cs typeface="DM Sans"/>
              <a:sym typeface="DM Sans"/>
            </a:endParaRPr>
          </a:p>
          <a:p>
            <a:pPr indent="-314325" lvl="0" marL="457200" rtl="0" algn="l">
              <a:spcBef>
                <a:spcPts val="0"/>
              </a:spcBef>
              <a:spcAft>
                <a:spcPts val="0"/>
              </a:spcAft>
              <a:buClr>
                <a:srgbClr val="EA90FF"/>
              </a:buClr>
              <a:buSzPts val="1350"/>
              <a:buFont typeface="DM Sans"/>
              <a:buChar char="✓"/>
            </a:pPr>
            <a:r>
              <a:rPr lang="es" sz="1350">
                <a:latin typeface="DM Sans"/>
                <a:ea typeface="DM Sans"/>
                <a:cs typeface="DM Sans"/>
                <a:sym typeface="DM Sans"/>
              </a:rPr>
              <a:t>Podemos saber el tipo de un dato x con la función type(x)</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sp>
        <p:nvSpPr>
          <p:cNvPr id="361" name="Google Shape;361;p61"/>
          <p:cNvSpPr txBox="1"/>
          <p:nvPr/>
        </p:nvSpPr>
        <p:spPr>
          <a:xfrm>
            <a:off x="6427740" y="2264828"/>
            <a:ext cx="14943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350">
                <a:solidFill>
                  <a:schemeClr val="dk1"/>
                </a:solidFill>
                <a:latin typeface="DM Sans"/>
                <a:ea typeface="DM Sans"/>
                <a:cs typeface="DM Sans"/>
                <a:sym typeface="DM Sans"/>
              </a:rPr>
              <a:t>REEMPLAZAR </a:t>
            </a:r>
            <a:endParaRPr sz="1350">
              <a:solidFill>
                <a:schemeClr val="dk1"/>
              </a:solidFill>
              <a:latin typeface="DM Sans"/>
              <a:ea typeface="DM Sans"/>
              <a:cs typeface="DM Sans"/>
              <a:sym typeface="DM Sans"/>
            </a:endParaRPr>
          </a:p>
          <a:p>
            <a:pPr indent="0" lvl="0" marL="0" rtl="0" algn="ctr">
              <a:spcBef>
                <a:spcPts val="0"/>
              </a:spcBef>
              <a:spcAft>
                <a:spcPts val="0"/>
              </a:spcAft>
              <a:buNone/>
            </a:pPr>
            <a:r>
              <a:rPr lang="es" sz="1350">
                <a:solidFill>
                  <a:schemeClr val="dk1"/>
                </a:solidFill>
                <a:latin typeface="DM Sans"/>
                <a:ea typeface="DM Sans"/>
                <a:cs typeface="DM Sans"/>
                <a:sym typeface="DM Sans"/>
              </a:rPr>
              <a:t>POR IMAGEN</a:t>
            </a:r>
            <a:endParaRPr sz="1350">
              <a:latin typeface="DM Sans"/>
              <a:ea typeface="DM Sans"/>
              <a:cs typeface="DM Sans"/>
              <a:sym typeface="DM Sans"/>
            </a:endParaRPr>
          </a:p>
        </p:txBody>
      </p:sp>
      <p:sp>
        <p:nvSpPr>
          <p:cNvPr id="362" name="Google Shape;362;p61"/>
          <p:cNvSpPr txBox="1"/>
          <p:nvPr/>
        </p:nvSpPr>
        <p:spPr>
          <a:xfrm>
            <a:off x="457725" y="4789500"/>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solidFill>
                  <a:schemeClr val="dk2"/>
                </a:solidFill>
                <a:latin typeface="DM Sans"/>
                <a:ea typeface="DM Sans"/>
                <a:cs typeface="DM Sans"/>
                <a:sym typeface="DM Sans"/>
              </a:rPr>
              <a:t>Fuente</a:t>
            </a:r>
            <a:r>
              <a:rPr lang="es" sz="1100">
                <a:solidFill>
                  <a:srgbClr val="83AEFB"/>
                </a:solidFill>
                <a:latin typeface="DM Sans"/>
                <a:ea typeface="DM Sans"/>
                <a:cs typeface="DM Sans"/>
                <a:sym typeface="DM Sans"/>
              </a:rPr>
              <a:t>: </a:t>
            </a:r>
            <a:r>
              <a:rPr lang="es" sz="1100" u="sng">
                <a:solidFill>
                  <a:srgbClr val="83AEFB"/>
                </a:solidFill>
                <a:latin typeface="DM Sans"/>
                <a:ea typeface="DM Sans"/>
                <a:cs typeface="DM Sans"/>
                <a:sym typeface="DM Sans"/>
                <a:hlinkClick r:id="rId3">
                  <a:extLst>
                    <a:ext uri="{A12FA001-AC4F-418D-AE19-62706E023703}">
                      <ahyp:hlinkClr val="tx"/>
                    </a:ext>
                  </a:extLst>
                </a:hlinkClick>
              </a:rPr>
              <a:t>Mixtrategy.com</a:t>
            </a:r>
            <a:endParaRPr sz="1100">
              <a:solidFill>
                <a:srgbClr val="83AEFB"/>
              </a:solidFill>
              <a:latin typeface="DM Sans"/>
              <a:ea typeface="DM Sans"/>
              <a:cs typeface="DM Sans"/>
              <a:sym typeface="DM Sans"/>
            </a:endParaRPr>
          </a:p>
        </p:txBody>
      </p:sp>
      <p:pic>
        <p:nvPicPr>
          <p:cNvPr id="363" name="Google Shape;363;p61"/>
          <p:cNvPicPr preferRelativeResize="0"/>
          <p:nvPr/>
        </p:nvPicPr>
        <p:blipFill>
          <a:blip r:embed="rId4">
            <a:alphaModFix/>
          </a:blip>
          <a:stretch>
            <a:fillRect/>
          </a:stretch>
        </p:blipFill>
        <p:spPr>
          <a:xfrm>
            <a:off x="4929151" y="642700"/>
            <a:ext cx="4096600" cy="38445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62"/>
          <p:cNvSpPr txBox="1"/>
          <p:nvPr/>
        </p:nvSpPr>
        <p:spPr>
          <a:xfrm>
            <a:off x="640313" y="1626300"/>
            <a:ext cx="7349400" cy="392400"/>
          </a:xfrm>
          <a:prstGeom prst="rect">
            <a:avLst/>
          </a:prstGeom>
          <a:noFill/>
          <a:ln>
            <a:noFill/>
          </a:ln>
        </p:spPr>
        <p:txBody>
          <a:bodyPr anchorCtr="0" anchor="ctr" bIns="91425" lIns="91425" spcFirstLastPara="1" rIns="91425" wrap="square" tIns="91425">
            <a:spAutoFit/>
          </a:bodyPr>
          <a:lstStyle/>
          <a:p>
            <a:pPr indent="-314325" lvl="0" marL="457200" marR="0" rtl="0" algn="l">
              <a:lnSpc>
                <a:spcPct val="115000"/>
              </a:lnSpc>
              <a:spcBef>
                <a:spcPts val="0"/>
              </a:spcBef>
              <a:spcAft>
                <a:spcPts val="1000"/>
              </a:spcAft>
              <a:buClr>
                <a:srgbClr val="EA90FF"/>
              </a:buClr>
              <a:buSzPts val="1350"/>
              <a:buFont typeface="Helvetica Neue Light"/>
              <a:buChar char="✓"/>
            </a:pPr>
            <a:r>
              <a:rPr lang="es" sz="1350">
                <a:latin typeface="DM Sans"/>
                <a:ea typeface="DM Sans"/>
                <a:cs typeface="DM Sans"/>
                <a:sym typeface="DM Sans"/>
              </a:rPr>
              <a:t>Los tipos de datos </a:t>
            </a:r>
            <a:r>
              <a:rPr b="1" lang="es" sz="1350">
                <a:latin typeface="DM Sans"/>
                <a:ea typeface="DM Sans"/>
                <a:cs typeface="DM Sans"/>
                <a:sym typeface="DM Sans"/>
              </a:rPr>
              <a:t>simples</a:t>
            </a:r>
            <a:r>
              <a:rPr lang="es" sz="1350">
                <a:latin typeface="DM Sans"/>
                <a:ea typeface="DM Sans"/>
                <a:cs typeface="DM Sans"/>
                <a:sym typeface="DM Sans"/>
              </a:rPr>
              <a:t> están formados por un solo objeto de un solo tipo</a:t>
            </a:r>
            <a:endParaRPr sz="1350">
              <a:latin typeface="DM Sans"/>
              <a:ea typeface="DM Sans"/>
              <a:cs typeface="DM Sans"/>
              <a:sym typeface="DM Sans"/>
            </a:endParaRPr>
          </a:p>
        </p:txBody>
      </p:sp>
      <p:graphicFrame>
        <p:nvGraphicFramePr>
          <p:cNvPr id="369" name="Google Shape;369;p62"/>
          <p:cNvGraphicFramePr/>
          <p:nvPr/>
        </p:nvGraphicFramePr>
        <p:xfrm>
          <a:off x="1472338" y="2301425"/>
          <a:ext cx="3000000" cy="3000000"/>
        </p:xfrm>
        <a:graphic>
          <a:graphicData uri="http://schemas.openxmlformats.org/drawingml/2006/table">
            <a:tbl>
              <a:tblPr>
                <a:noFill/>
                <a:tableStyleId>{099BE8BF-8CCE-4F6C-AF76-A95AC32324ED}</a:tableStyleId>
              </a:tblPr>
              <a:tblGrid>
                <a:gridCol w="1154425"/>
                <a:gridCol w="1154425"/>
                <a:gridCol w="3890475"/>
              </a:tblGrid>
              <a:tr h="232225">
                <a:tc>
                  <a:txBody>
                    <a:bodyPr/>
                    <a:lstStyle/>
                    <a:p>
                      <a:pPr indent="0" lvl="0" marL="0" marR="0" rtl="0" algn="ctr">
                        <a:lnSpc>
                          <a:spcPct val="100000"/>
                        </a:lnSpc>
                        <a:spcBef>
                          <a:spcPts val="0"/>
                        </a:spcBef>
                        <a:spcAft>
                          <a:spcPts val="0"/>
                        </a:spcAft>
                        <a:buNone/>
                      </a:pPr>
                      <a:r>
                        <a:rPr b="1" lang="es" sz="1000">
                          <a:latin typeface="Helvetica Neue"/>
                          <a:ea typeface="Helvetica Neue"/>
                          <a:cs typeface="Helvetica Neue"/>
                          <a:sym typeface="Helvetica Neue"/>
                        </a:rPr>
                        <a:t>Tipo</a:t>
                      </a:r>
                      <a:endParaRPr b="1" sz="1000">
                        <a:latin typeface="DM Sans"/>
                        <a:ea typeface="DM Sans"/>
                        <a:cs typeface="DM Sans"/>
                        <a:sym typeface="DM Sans"/>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solidFill>
                      <a:srgbClr val="EAFF6A"/>
                    </a:solidFill>
                  </a:tcPr>
                </a:tc>
                <a:tc>
                  <a:txBody>
                    <a:bodyPr/>
                    <a:lstStyle/>
                    <a:p>
                      <a:pPr indent="0" lvl="0" marL="0" marR="0" rtl="0" algn="ctr">
                        <a:lnSpc>
                          <a:spcPct val="100000"/>
                        </a:lnSpc>
                        <a:spcBef>
                          <a:spcPts val="0"/>
                        </a:spcBef>
                        <a:spcAft>
                          <a:spcPts val="0"/>
                        </a:spcAft>
                        <a:buNone/>
                      </a:pPr>
                      <a:r>
                        <a:rPr b="1" lang="es" sz="1000">
                          <a:latin typeface="Helvetica Neue"/>
                          <a:ea typeface="Helvetica Neue"/>
                          <a:cs typeface="Helvetica Neue"/>
                          <a:sym typeface="Helvetica Neue"/>
                        </a:rPr>
                        <a:t>Ejemplo</a:t>
                      </a:r>
                      <a:endParaRPr b="1" sz="1000">
                        <a:latin typeface="DM Sans"/>
                        <a:ea typeface="DM Sans"/>
                        <a:cs typeface="DM Sans"/>
                        <a:sym typeface="DM Sans"/>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solidFill>
                      <a:srgbClr val="EA90FF"/>
                    </a:solidFill>
                  </a:tcPr>
                </a:tc>
                <a:tc>
                  <a:txBody>
                    <a:bodyPr/>
                    <a:lstStyle/>
                    <a:p>
                      <a:pPr indent="0" lvl="0" marL="0" marR="0" rtl="0" algn="ctr">
                        <a:lnSpc>
                          <a:spcPct val="100000"/>
                        </a:lnSpc>
                        <a:spcBef>
                          <a:spcPts val="0"/>
                        </a:spcBef>
                        <a:spcAft>
                          <a:spcPts val="0"/>
                        </a:spcAft>
                        <a:buNone/>
                      </a:pPr>
                      <a:r>
                        <a:rPr b="1" lang="es" sz="1000">
                          <a:latin typeface="Helvetica Neue"/>
                          <a:ea typeface="Helvetica Neue"/>
                          <a:cs typeface="Helvetica Neue"/>
                          <a:sym typeface="Helvetica Neue"/>
                        </a:rPr>
                        <a:t>Definición</a:t>
                      </a:r>
                      <a:endParaRPr b="1" sz="1000">
                        <a:latin typeface="DM Sans"/>
                        <a:ea typeface="DM Sans"/>
                        <a:cs typeface="DM Sans"/>
                        <a:sym typeface="DM Sans"/>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solidFill>
                      <a:srgbClr val="83AEFB"/>
                    </a:solidFill>
                  </a:tcPr>
                </a:tc>
              </a:tr>
              <a:tr h="33250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int</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x = 1</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Enteros</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3250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float</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x = 1.0</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Punto flotante (decimales)</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3250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complex</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x = 1 + 2j</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Complejos (parte real e imaginaria)</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3250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bool</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x = True</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Booleanos o lógicos: verdadero / falso</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3250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str</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x = 'abc'</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Texto</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48325">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NoneType</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x = None</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Tipo especial para indicar valores nulos</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bl>
          </a:graphicData>
        </a:graphic>
      </p:graphicFrame>
      <p:sp>
        <p:nvSpPr>
          <p:cNvPr id="370" name="Google Shape;370;p62"/>
          <p:cNvSpPr txBox="1"/>
          <p:nvPr/>
        </p:nvSpPr>
        <p:spPr>
          <a:xfrm>
            <a:off x="640334" y="887400"/>
            <a:ext cx="51957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Datos Simples</a:t>
            </a:r>
            <a:endParaRPr b="1" sz="4000">
              <a:solidFill>
                <a:schemeClr val="dk1"/>
              </a:solidFill>
              <a:latin typeface="DM Sans"/>
              <a:ea typeface="DM Sans"/>
              <a:cs typeface="DM Sans"/>
              <a:sym typeface="DM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63"/>
          <p:cNvSpPr txBox="1"/>
          <p:nvPr/>
        </p:nvSpPr>
        <p:spPr>
          <a:xfrm>
            <a:off x="1381125" y="722800"/>
            <a:ext cx="5944200" cy="98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i="1" sz="4000">
              <a:latin typeface="Anton"/>
              <a:ea typeface="Anton"/>
              <a:cs typeface="Anton"/>
              <a:sym typeface="Anton"/>
            </a:endParaRPr>
          </a:p>
          <a:p>
            <a:pPr indent="0" lvl="0" marL="0" rtl="0" algn="ctr">
              <a:lnSpc>
                <a:spcPct val="115000"/>
              </a:lnSpc>
              <a:spcBef>
                <a:spcPts val="0"/>
              </a:spcBef>
              <a:spcAft>
                <a:spcPts val="0"/>
              </a:spcAft>
              <a:buNone/>
            </a:pPr>
            <a:r>
              <a:t/>
            </a:r>
            <a:endParaRPr i="1" sz="4000">
              <a:latin typeface="Anton"/>
              <a:ea typeface="Anton"/>
              <a:cs typeface="Anton"/>
              <a:sym typeface="Anton"/>
            </a:endParaRPr>
          </a:p>
        </p:txBody>
      </p:sp>
      <p:sp>
        <p:nvSpPr>
          <p:cNvPr id="376" name="Google Shape;376;p63"/>
          <p:cNvSpPr txBox="1"/>
          <p:nvPr/>
        </p:nvSpPr>
        <p:spPr>
          <a:xfrm>
            <a:off x="597388" y="1419375"/>
            <a:ext cx="7154100" cy="1476600"/>
          </a:xfrm>
          <a:prstGeom prst="rect">
            <a:avLst/>
          </a:prstGeom>
          <a:noFill/>
          <a:ln>
            <a:noFill/>
          </a:ln>
        </p:spPr>
        <p:txBody>
          <a:bodyPr anchorCtr="0" anchor="ctr" bIns="91425" lIns="91425" spcFirstLastPara="1" rIns="91425" wrap="square" tIns="91425">
            <a:spAutoFit/>
          </a:bodyPr>
          <a:lstStyle/>
          <a:p>
            <a:pPr indent="-314325" lvl="0" marL="457200" marR="0" rtl="0" algn="l">
              <a:lnSpc>
                <a:spcPct val="115000"/>
              </a:lnSpc>
              <a:spcBef>
                <a:spcPts val="0"/>
              </a:spcBef>
              <a:spcAft>
                <a:spcPts val="0"/>
              </a:spcAft>
              <a:buClr>
                <a:srgbClr val="EA90FF"/>
              </a:buClr>
              <a:buSzPts val="1350"/>
              <a:buFont typeface="Helvetica Neue Light"/>
              <a:buChar char="✓"/>
            </a:pPr>
            <a:r>
              <a:rPr lang="es" sz="1350">
                <a:latin typeface="DM Sans"/>
                <a:ea typeface="DM Sans"/>
                <a:cs typeface="DM Sans"/>
                <a:sym typeface="DM Sans"/>
              </a:rPr>
              <a:t>Los tipos de datos </a:t>
            </a:r>
            <a:r>
              <a:rPr b="1" lang="es" sz="1350">
                <a:latin typeface="DM Sans"/>
                <a:ea typeface="DM Sans"/>
                <a:cs typeface="DM Sans"/>
                <a:sym typeface="DM Sans"/>
              </a:rPr>
              <a:t>estructurados</a:t>
            </a:r>
            <a:r>
              <a:rPr lang="es" sz="1350">
                <a:latin typeface="DM Sans"/>
                <a:ea typeface="DM Sans"/>
                <a:cs typeface="DM Sans"/>
                <a:sym typeface="DM Sans"/>
              </a:rPr>
              <a:t> están formados por más de un objeto.</a:t>
            </a:r>
            <a:endParaRPr sz="1350">
              <a:latin typeface="DM Sans"/>
              <a:ea typeface="DM Sans"/>
              <a:cs typeface="DM Sans"/>
              <a:sym typeface="DM Sans"/>
            </a:endParaRPr>
          </a:p>
          <a:p>
            <a:pPr indent="-314325" lvl="0" marL="457200" marR="0" rtl="0" algn="l">
              <a:lnSpc>
                <a:spcPct val="115000"/>
              </a:lnSpc>
              <a:spcBef>
                <a:spcPts val="0"/>
              </a:spcBef>
              <a:spcAft>
                <a:spcPts val="0"/>
              </a:spcAft>
              <a:buClr>
                <a:srgbClr val="EA90FF"/>
              </a:buClr>
              <a:buSzPts val="1350"/>
              <a:buFont typeface="Helvetica Neue Light"/>
              <a:buChar char="✓"/>
            </a:pPr>
            <a:r>
              <a:rPr lang="es" sz="1350">
                <a:latin typeface="DM Sans"/>
                <a:ea typeface="DM Sans"/>
                <a:cs typeface="DM Sans"/>
                <a:sym typeface="DM Sans"/>
              </a:rPr>
              <a:t>El más utilizado es </a:t>
            </a:r>
            <a:r>
              <a:rPr b="1" lang="es" sz="1350">
                <a:latin typeface="DM Sans"/>
                <a:ea typeface="DM Sans"/>
                <a:cs typeface="DM Sans"/>
                <a:sym typeface="DM Sans"/>
              </a:rPr>
              <a:t>list</a:t>
            </a:r>
            <a:r>
              <a:rPr lang="es" sz="1350">
                <a:latin typeface="DM Sans"/>
                <a:ea typeface="DM Sans"/>
                <a:cs typeface="DM Sans"/>
                <a:sym typeface="DM Sans"/>
              </a:rPr>
              <a:t>, pero no es la única forma de trabajar con este tipo de datos.</a:t>
            </a:r>
            <a:endParaRPr sz="1350">
              <a:latin typeface="DM Sans"/>
              <a:ea typeface="DM Sans"/>
              <a:cs typeface="DM Sans"/>
              <a:sym typeface="DM Sans"/>
            </a:endParaRPr>
          </a:p>
          <a:p>
            <a:pPr indent="0" lvl="0" marL="457200" marR="0" rtl="0" algn="l">
              <a:lnSpc>
                <a:spcPct val="115000"/>
              </a:lnSpc>
              <a:spcBef>
                <a:spcPts val="0"/>
              </a:spcBef>
              <a:spcAft>
                <a:spcPts val="0"/>
              </a:spcAft>
              <a:buNone/>
            </a:pPr>
            <a:r>
              <a:t/>
            </a:r>
            <a:endParaRPr sz="1350">
              <a:latin typeface="DM Sans"/>
              <a:ea typeface="DM Sans"/>
              <a:cs typeface="DM Sans"/>
              <a:sym typeface="DM Sans"/>
            </a:endParaRPr>
          </a:p>
          <a:p>
            <a:pPr indent="0" lvl="0" marL="0" marR="0" rtl="0" algn="l">
              <a:lnSpc>
                <a:spcPct val="115000"/>
              </a:lnSpc>
              <a:spcBef>
                <a:spcPts val="1000"/>
              </a:spcBef>
              <a:spcAft>
                <a:spcPts val="1000"/>
              </a:spcAft>
              <a:buNone/>
            </a:pPr>
            <a:r>
              <a:t/>
            </a:r>
            <a:endParaRPr sz="1350">
              <a:latin typeface="DM Sans"/>
              <a:ea typeface="DM Sans"/>
              <a:cs typeface="DM Sans"/>
              <a:sym typeface="DM Sans"/>
            </a:endParaRPr>
          </a:p>
        </p:txBody>
      </p:sp>
      <p:graphicFrame>
        <p:nvGraphicFramePr>
          <p:cNvPr id="377" name="Google Shape;377;p63"/>
          <p:cNvGraphicFramePr/>
          <p:nvPr/>
        </p:nvGraphicFramePr>
        <p:xfrm>
          <a:off x="1168350" y="2511825"/>
          <a:ext cx="3000000" cy="3000000"/>
        </p:xfrm>
        <a:graphic>
          <a:graphicData uri="http://schemas.openxmlformats.org/drawingml/2006/table">
            <a:tbl>
              <a:tblPr>
                <a:noFill/>
                <a:tableStyleId>{099BE8BF-8CCE-4F6C-AF76-A95AC32324ED}</a:tableStyleId>
              </a:tblPr>
              <a:tblGrid>
                <a:gridCol w="1267650"/>
                <a:gridCol w="1267650"/>
                <a:gridCol w="4271975"/>
              </a:tblGrid>
              <a:tr h="38415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Tipo</a:t>
                      </a:r>
                      <a:endParaRPr b="1" sz="900">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solidFill>
                      <a:srgbClr val="EAFF6A"/>
                    </a:solidFill>
                  </a:tcPr>
                </a:tc>
                <a:tc>
                  <a:txBody>
                    <a:bodyPr/>
                    <a:lstStyle/>
                    <a:p>
                      <a:pPr indent="0" lvl="0" marL="0" marR="0" rtl="0" algn="ctr">
                        <a:lnSpc>
                          <a:spcPct val="100000"/>
                        </a:lnSpc>
                        <a:spcBef>
                          <a:spcPts val="0"/>
                        </a:spcBef>
                        <a:spcAft>
                          <a:spcPts val="0"/>
                        </a:spcAft>
                        <a:buNone/>
                      </a:pPr>
                      <a:r>
                        <a:rPr b="1" lang="es" sz="900">
                          <a:latin typeface="Helvetica Neue"/>
                          <a:ea typeface="Helvetica Neue"/>
                          <a:cs typeface="Helvetica Neue"/>
                          <a:sym typeface="Helvetica Neue"/>
                        </a:rPr>
                        <a:t>Ejemplo</a:t>
                      </a:r>
                      <a:endParaRPr b="1" sz="1000">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solidFill>
                      <a:srgbClr val="EA90FF"/>
                    </a:solidFill>
                  </a:tcPr>
                </a:tc>
                <a:tc>
                  <a:txBody>
                    <a:bodyPr/>
                    <a:lstStyle/>
                    <a:p>
                      <a:pPr indent="0" lvl="0" marL="0" marR="0" rtl="0" algn="ctr">
                        <a:lnSpc>
                          <a:spcPct val="100000"/>
                        </a:lnSpc>
                        <a:spcBef>
                          <a:spcPts val="0"/>
                        </a:spcBef>
                        <a:spcAft>
                          <a:spcPts val="0"/>
                        </a:spcAft>
                        <a:buNone/>
                      </a:pPr>
                      <a:r>
                        <a:rPr b="1" lang="es" sz="900">
                          <a:latin typeface="Helvetica Neue"/>
                          <a:ea typeface="Helvetica Neue"/>
                          <a:cs typeface="Helvetica Neue"/>
                          <a:sym typeface="Helvetica Neue"/>
                        </a:rPr>
                        <a:t>Definición</a:t>
                      </a:r>
                      <a:endParaRPr b="1" sz="1000">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solidFill>
                      <a:srgbClr val="83AEFB"/>
                    </a:solidFill>
                  </a:tcPr>
                </a:tc>
              </a:tr>
              <a:tr h="36670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list</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[1, 2, 3]</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Lista ordenada</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6670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tuple</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(1, 2, 3)</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Lista ordenada inmutable</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66355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dict</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{'a':1, 'b':2, 'c':3}</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Diccionario: conjunto de pares clave:valor</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66700">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set</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{1, 2, 3}</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s" sz="1000">
                          <a:latin typeface="DM Sans"/>
                          <a:ea typeface="DM Sans"/>
                          <a:cs typeface="DM Sans"/>
                          <a:sym typeface="DM Sans"/>
                        </a:rPr>
                        <a:t>Conjunto, a la manera de un conjunto matemático</a:t>
                      </a:r>
                      <a:endParaRPr b="1" sz="1000">
                        <a:latin typeface="DM Sans"/>
                        <a:ea typeface="DM Sans"/>
                        <a:cs typeface="DM Sans"/>
                        <a:sym typeface="DM Sans"/>
                      </a:endParaRPr>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bl>
          </a:graphicData>
        </a:graphic>
      </p:graphicFrame>
      <p:sp>
        <p:nvSpPr>
          <p:cNvPr id="378" name="Google Shape;378;p63"/>
          <p:cNvSpPr txBox="1"/>
          <p:nvPr/>
        </p:nvSpPr>
        <p:spPr>
          <a:xfrm>
            <a:off x="770825" y="680475"/>
            <a:ext cx="55467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Datos Estructurados</a:t>
            </a:r>
            <a:endParaRPr b="1" sz="4000">
              <a:solidFill>
                <a:schemeClr val="dk1"/>
              </a:solidFill>
              <a:latin typeface="DM Sans"/>
              <a:ea typeface="DM Sans"/>
              <a:cs typeface="DM Sans"/>
              <a:sym typeface="DM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64"/>
          <p:cNvSpPr txBox="1"/>
          <p:nvPr/>
        </p:nvSpPr>
        <p:spPr>
          <a:xfrm>
            <a:off x="1461300" y="220230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Mutabilidad</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9"/>
          <p:cNvSpPr/>
          <p:nvPr/>
        </p:nvSpPr>
        <p:spPr>
          <a:xfrm>
            <a:off x="588525" y="701375"/>
            <a:ext cx="296100" cy="1209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9"/>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MAPA DE </a:t>
            </a:r>
            <a:r>
              <a:rPr lang="es" sz="1600">
                <a:solidFill>
                  <a:schemeClr val="dk1"/>
                </a:solidFill>
                <a:latin typeface="DM Sans"/>
                <a:ea typeface="DM Sans"/>
                <a:cs typeface="DM Sans"/>
                <a:sym typeface="DM Sans"/>
              </a:rPr>
              <a:t>CONCEPTOS</a:t>
            </a:r>
            <a:endParaRPr>
              <a:latin typeface="DM Sans"/>
              <a:ea typeface="DM Sans"/>
              <a:cs typeface="DM Sans"/>
              <a:sym typeface="DM Sans"/>
            </a:endParaRPr>
          </a:p>
        </p:txBody>
      </p:sp>
      <p:pic>
        <p:nvPicPr>
          <p:cNvPr id="123" name="Google Shape;123;p29" title="ícono de mapa de contenidos"/>
          <p:cNvPicPr preferRelativeResize="0"/>
          <p:nvPr/>
        </p:nvPicPr>
        <p:blipFill>
          <a:blip r:embed="rId3">
            <a:alphaModFix/>
          </a:blip>
          <a:stretch>
            <a:fillRect/>
          </a:stretch>
        </p:blipFill>
        <p:spPr>
          <a:xfrm>
            <a:off x="586275" y="533519"/>
            <a:ext cx="300599" cy="300618"/>
          </a:xfrm>
          <a:prstGeom prst="rect">
            <a:avLst/>
          </a:prstGeom>
          <a:noFill/>
          <a:ln>
            <a:noFill/>
          </a:ln>
        </p:spPr>
      </p:pic>
      <p:sp>
        <p:nvSpPr>
          <p:cNvPr id="124" name="Google Shape;124;p29"/>
          <p:cNvSpPr/>
          <p:nvPr/>
        </p:nvSpPr>
        <p:spPr>
          <a:xfrm>
            <a:off x="2208325" y="2692228"/>
            <a:ext cx="1452900" cy="6024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100">
                <a:solidFill>
                  <a:srgbClr val="FFFFFF"/>
                </a:solidFill>
                <a:latin typeface="DM Sans"/>
                <a:ea typeface="DM Sans"/>
                <a:cs typeface="DM Sans"/>
                <a:sym typeface="DM Sans"/>
              </a:rPr>
              <a:t>Nociones básicas de Programación</a:t>
            </a:r>
            <a:endParaRPr sz="1100">
              <a:solidFill>
                <a:srgbClr val="FFFFFF"/>
              </a:solidFill>
              <a:latin typeface="DM Sans"/>
              <a:ea typeface="DM Sans"/>
              <a:cs typeface="DM Sans"/>
              <a:sym typeface="DM Sans"/>
            </a:endParaRPr>
          </a:p>
          <a:p>
            <a:pPr indent="0" lvl="0" marL="0" rtl="0" algn="l">
              <a:spcBef>
                <a:spcPts val="0"/>
              </a:spcBef>
              <a:spcAft>
                <a:spcPts val="0"/>
              </a:spcAft>
              <a:buNone/>
            </a:pPr>
            <a:r>
              <a:t/>
            </a:r>
            <a:endParaRPr sz="1100">
              <a:solidFill>
                <a:srgbClr val="FFFFFF"/>
              </a:solidFill>
              <a:latin typeface="DM Sans"/>
              <a:ea typeface="DM Sans"/>
              <a:cs typeface="DM Sans"/>
              <a:sym typeface="DM Sans"/>
            </a:endParaRPr>
          </a:p>
        </p:txBody>
      </p:sp>
      <p:sp>
        <p:nvSpPr>
          <p:cNvPr id="125" name="Google Shape;125;p29"/>
          <p:cNvSpPr/>
          <p:nvPr/>
        </p:nvSpPr>
        <p:spPr>
          <a:xfrm>
            <a:off x="5067025" y="1255550"/>
            <a:ext cx="1634100" cy="602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s" sz="1100">
                <a:solidFill>
                  <a:srgbClr val="222222"/>
                </a:solidFill>
                <a:latin typeface="DM Sans"/>
                <a:ea typeface="DM Sans"/>
                <a:cs typeface="DM Sans"/>
                <a:sym typeface="DM Sans"/>
              </a:rPr>
              <a:t>Basics: Variables, asignación, operaciones</a:t>
            </a:r>
            <a:endParaRPr sz="1100">
              <a:solidFill>
                <a:srgbClr val="222222"/>
              </a:solidFill>
              <a:latin typeface="DM Sans"/>
              <a:ea typeface="DM Sans"/>
              <a:cs typeface="DM Sans"/>
              <a:sym typeface="DM Sans"/>
            </a:endParaRPr>
          </a:p>
        </p:txBody>
      </p:sp>
      <p:sp>
        <p:nvSpPr>
          <p:cNvPr id="126" name="Google Shape;126;p29"/>
          <p:cNvSpPr/>
          <p:nvPr/>
        </p:nvSpPr>
        <p:spPr>
          <a:xfrm>
            <a:off x="5067025" y="2299863"/>
            <a:ext cx="1634100" cy="422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s" sz="1100">
                <a:solidFill>
                  <a:srgbClr val="222222"/>
                </a:solidFill>
                <a:latin typeface="DM Sans"/>
                <a:ea typeface="DM Sans"/>
                <a:cs typeface="DM Sans"/>
                <a:sym typeface="DM Sans"/>
              </a:rPr>
              <a:t>Estructuras</a:t>
            </a:r>
            <a:endParaRPr sz="1100">
              <a:solidFill>
                <a:srgbClr val="222222"/>
              </a:solidFill>
              <a:latin typeface="DM Sans"/>
              <a:ea typeface="DM Sans"/>
              <a:cs typeface="DM Sans"/>
              <a:sym typeface="DM Sans"/>
            </a:endParaRPr>
          </a:p>
        </p:txBody>
      </p:sp>
      <p:sp>
        <p:nvSpPr>
          <p:cNvPr id="127" name="Google Shape;127;p29"/>
          <p:cNvSpPr/>
          <p:nvPr/>
        </p:nvSpPr>
        <p:spPr>
          <a:xfrm>
            <a:off x="5067025" y="3164200"/>
            <a:ext cx="1634100" cy="489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s" sz="1100">
                <a:solidFill>
                  <a:srgbClr val="222222"/>
                </a:solidFill>
                <a:latin typeface="DM Sans"/>
                <a:ea typeface="DM Sans"/>
                <a:cs typeface="DM Sans"/>
                <a:sym typeface="DM Sans"/>
              </a:rPr>
              <a:t>Funciones</a:t>
            </a:r>
            <a:endParaRPr sz="1100">
              <a:solidFill>
                <a:srgbClr val="222222"/>
              </a:solidFill>
              <a:latin typeface="DM Sans"/>
              <a:ea typeface="DM Sans"/>
              <a:cs typeface="DM Sans"/>
              <a:sym typeface="DM Sans"/>
            </a:endParaRPr>
          </a:p>
        </p:txBody>
      </p:sp>
      <p:sp>
        <p:nvSpPr>
          <p:cNvPr id="128" name="Google Shape;128;p29"/>
          <p:cNvSpPr/>
          <p:nvPr/>
        </p:nvSpPr>
        <p:spPr>
          <a:xfrm>
            <a:off x="5067025" y="3917850"/>
            <a:ext cx="1634100" cy="422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s" sz="1100">
                <a:solidFill>
                  <a:srgbClr val="222222"/>
                </a:solidFill>
                <a:latin typeface="DM Sans"/>
                <a:ea typeface="DM Sans"/>
                <a:cs typeface="DM Sans"/>
                <a:sym typeface="DM Sans"/>
              </a:rPr>
              <a:t>Tipos de datos</a:t>
            </a:r>
            <a:endParaRPr sz="1100">
              <a:solidFill>
                <a:srgbClr val="222222"/>
              </a:solidFill>
              <a:latin typeface="DM Sans"/>
              <a:ea typeface="DM Sans"/>
              <a:cs typeface="DM Sans"/>
              <a:sym typeface="DM Sans"/>
            </a:endParaRPr>
          </a:p>
        </p:txBody>
      </p:sp>
      <p:cxnSp>
        <p:nvCxnSpPr>
          <p:cNvPr id="129" name="Google Shape;129;p29"/>
          <p:cNvCxnSpPr>
            <a:stCxn id="124" idx="3"/>
            <a:endCxn id="125" idx="1"/>
          </p:cNvCxnSpPr>
          <p:nvPr/>
        </p:nvCxnSpPr>
        <p:spPr>
          <a:xfrm flipH="1" rot="10800000">
            <a:off x="3661225" y="1556728"/>
            <a:ext cx="1405800" cy="14367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30" name="Google Shape;130;p29"/>
          <p:cNvCxnSpPr>
            <a:stCxn id="124" idx="3"/>
            <a:endCxn id="126" idx="1"/>
          </p:cNvCxnSpPr>
          <p:nvPr/>
        </p:nvCxnSpPr>
        <p:spPr>
          <a:xfrm flipH="1" rot="10800000">
            <a:off x="3661225" y="2511028"/>
            <a:ext cx="1405800" cy="4824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31" name="Google Shape;131;p29"/>
          <p:cNvCxnSpPr>
            <a:endCxn id="127" idx="1"/>
          </p:cNvCxnSpPr>
          <p:nvPr/>
        </p:nvCxnSpPr>
        <p:spPr>
          <a:xfrm>
            <a:off x="3660325" y="3032950"/>
            <a:ext cx="1406700" cy="3759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32" name="Google Shape;132;p29"/>
          <p:cNvCxnSpPr>
            <a:endCxn id="128" idx="1"/>
          </p:cNvCxnSpPr>
          <p:nvPr/>
        </p:nvCxnSpPr>
        <p:spPr>
          <a:xfrm>
            <a:off x="3660325" y="3015450"/>
            <a:ext cx="1406700" cy="11136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33" name="Google Shape;133;p29"/>
          <p:cNvCxnSpPr>
            <a:stCxn id="125" idx="3"/>
          </p:cNvCxnSpPr>
          <p:nvPr/>
        </p:nvCxnSpPr>
        <p:spPr>
          <a:xfrm>
            <a:off x="6701125" y="1556750"/>
            <a:ext cx="600" cy="600"/>
          </a:xfrm>
          <a:prstGeom prst="bent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65"/>
          <p:cNvSpPr txBox="1"/>
          <p:nvPr/>
        </p:nvSpPr>
        <p:spPr>
          <a:xfrm>
            <a:off x="750825" y="883225"/>
            <a:ext cx="59442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Mutabilidad</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389" name="Google Shape;389;p65"/>
          <p:cNvSpPr txBox="1"/>
          <p:nvPr/>
        </p:nvSpPr>
        <p:spPr>
          <a:xfrm>
            <a:off x="750825" y="1796400"/>
            <a:ext cx="3586200" cy="2560800"/>
          </a:xfrm>
          <a:prstGeom prst="rect">
            <a:avLst/>
          </a:prstGeom>
          <a:noFill/>
          <a:ln>
            <a:noFill/>
          </a:ln>
        </p:spPr>
        <p:txBody>
          <a:bodyPr anchorCtr="0" anchor="ctr" bIns="91425" lIns="91425" spcFirstLastPara="1" rIns="91425" wrap="square" tIns="91425">
            <a:spAutoFit/>
          </a:bodyPr>
          <a:lstStyle/>
          <a:p>
            <a:pPr indent="-314325" lvl="0" marL="457200" marR="0" rtl="0" algn="l">
              <a:lnSpc>
                <a:spcPct val="115000"/>
              </a:lnSpc>
              <a:spcBef>
                <a:spcPts val="0"/>
              </a:spcBef>
              <a:spcAft>
                <a:spcPts val="0"/>
              </a:spcAft>
              <a:buClr>
                <a:srgbClr val="EA90FF"/>
              </a:buClr>
              <a:buSzPts val="1350"/>
              <a:buFont typeface="Helvetica Neue Light"/>
              <a:buChar char="✓"/>
            </a:pPr>
            <a:r>
              <a:rPr lang="es" sz="1350">
                <a:latin typeface="DM Sans"/>
                <a:ea typeface="DM Sans"/>
                <a:cs typeface="DM Sans"/>
                <a:sym typeface="DM Sans"/>
              </a:rPr>
              <a:t>La estructura list es </a:t>
            </a:r>
            <a:r>
              <a:rPr b="1" lang="es" sz="1350">
                <a:latin typeface="DM Sans"/>
                <a:ea typeface="DM Sans"/>
                <a:cs typeface="DM Sans"/>
                <a:sym typeface="DM Sans"/>
              </a:rPr>
              <a:t>mutable</a:t>
            </a:r>
            <a:r>
              <a:rPr lang="es" sz="1350">
                <a:latin typeface="DM Sans"/>
                <a:ea typeface="DM Sans"/>
                <a:cs typeface="DM Sans"/>
                <a:sym typeface="DM Sans"/>
              </a:rPr>
              <a:t> porque permite que sus elementos sufran modificaciones una vez definida. </a:t>
            </a:r>
            <a:endParaRPr sz="1350">
              <a:latin typeface="DM Sans"/>
              <a:ea typeface="DM Sans"/>
              <a:cs typeface="DM Sans"/>
              <a:sym typeface="DM Sans"/>
            </a:endParaRPr>
          </a:p>
          <a:p>
            <a:pPr indent="-314325" lvl="0" marL="457200" marR="0" rtl="0" algn="l">
              <a:lnSpc>
                <a:spcPct val="115000"/>
              </a:lnSpc>
              <a:spcBef>
                <a:spcPts val="1000"/>
              </a:spcBef>
              <a:spcAft>
                <a:spcPts val="0"/>
              </a:spcAft>
              <a:buClr>
                <a:srgbClr val="EA90FF"/>
              </a:buClr>
              <a:buSzPts val="1350"/>
              <a:buFont typeface="Helvetica Neue Light"/>
              <a:buChar char="✓"/>
            </a:pPr>
            <a:r>
              <a:rPr lang="es" sz="1350">
                <a:latin typeface="DM Sans"/>
                <a:ea typeface="DM Sans"/>
                <a:cs typeface="DM Sans"/>
                <a:sym typeface="DM Sans"/>
              </a:rPr>
              <a:t>Por otro lado, las estructuras </a:t>
            </a:r>
            <a:r>
              <a:rPr b="1" lang="es" sz="1350">
                <a:latin typeface="DM Sans"/>
                <a:ea typeface="DM Sans"/>
                <a:cs typeface="DM Sans"/>
                <a:sym typeface="DM Sans"/>
              </a:rPr>
              <a:t>inmutables</a:t>
            </a:r>
            <a:r>
              <a:rPr lang="es" sz="1350">
                <a:latin typeface="DM Sans"/>
                <a:ea typeface="DM Sans"/>
                <a:cs typeface="DM Sans"/>
                <a:sym typeface="DM Sans"/>
              </a:rPr>
              <a:t> como las tuplas (tuple) no admiten esta reasignación de elementos en tiempo de ejecución del programa.</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sp>
        <p:nvSpPr>
          <p:cNvPr id="390" name="Google Shape;390;p65"/>
          <p:cNvSpPr txBox="1"/>
          <p:nvPr/>
        </p:nvSpPr>
        <p:spPr>
          <a:xfrm>
            <a:off x="4895750" y="1872325"/>
            <a:ext cx="3232500" cy="3000000"/>
          </a:xfrm>
          <a:prstGeom prst="rect">
            <a:avLst/>
          </a:prstGeom>
          <a:noFill/>
          <a:ln>
            <a:noFill/>
          </a:ln>
        </p:spPr>
        <p:txBody>
          <a:bodyPr anchorCtr="0" anchor="t" bIns="91425" lIns="91425" spcFirstLastPara="1" rIns="91425" wrap="square" tIns="91425">
            <a:noAutofit/>
          </a:bodyPr>
          <a:lstStyle/>
          <a:p>
            <a:pPr indent="-314325" lvl="0" marL="457200" rtl="0" algn="l">
              <a:lnSpc>
                <a:spcPct val="115000"/>
              </a:lnSpc>
              <a:spcBef>
                <a:spcPts val="0"/>
              </a:spcBef>
              <a:spcAft>
                <a:spcPts val="1000"/>
              </a:spcAft>
              <a:buClr>
                <a:srgbClr val="EA90FF"/>
              </a:buClr>
              <a:buSzPts val="1350"/>
              <a:buFont typeface="Helvetica Neue Light"/>
              <a:buChar char="✓"/>
            </a:pPr>
            <a:r>
              <a:rPr lang="es" sz="1350">
                <a:solidFill>
                  <a:schemeClr val="dk1"/>
                </a:solidFill>
                <a:latin typeface="DM Sans"/>
                <a:ea typeface="DM Sans"/>
                <a:cs typeface="DM Sans"/>
                <a:sym typeface="DM Sans"/>
              </a:rPr>
              <a:t>La estructura dict, por su parte, es </a:t>
            </a:r>
            <a:r>
              <a:rPr b="1" lang="es" sz="1350">
                <a:solidFill>
                  <a:schemeClr val="dk1"/>
                </a:solidFill>
                <a:latin typeface="DM Sans"/>
                <a:ea typeface="DM Sans"/>
                <a:cs typeface="DM Sans"/>
                <a:sym typeface="DM Sans"/>
              </a:rPr>
              <a:t>mutable en sus valores</a:t>
            </a:r>
            <a:r>
              <a:rPr lang="es" sz="1350">
                <a:solidFill>
                  <a:schemeClr val="dk1"/>
                </a:solidFill>
                <a:latin typeface="DM Sans"/>
                <a:ea typeface="DM Sans"/>
                <a:cs typeface="DM Sans"/>
                <a:sym typeface="DM Sans"/>
              </a:rPr>
              <a:t>. Sin embargo, es </a:t>
            </a:r>
            <a:r>
              <a:rPr b="1" lang="es" sz="1350">
                <a:solidFill>
                  <a:schemeClr val="dk1"/>
                </a:solidFill>
                <a:latin typeface="DM Sans"/>
                <a:ea typeface="DM Sans"/>
                <a:cs typeface="DM Sans"/>
                <a:sym typeface="DM Sans"/>
              </a:rPr>
              <a:t>inmutable en sus claves</a:t>
            </a:r>
            <a:r>
              <a:rPr lang="es" sz="1350">
                <a:solidFill>
                  <a:schemeClr val="dk1"/>
                </a:solidFill>
                <a:latin typeface="DM Sans"/>
                <a:ea typeface="DM Sans"/>
                <a:cs typeface="DM Sans"/>
                <a:sym typeface="DM Sans"/>
              </a:rPr>
              <a:t>.</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66"/>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IPython, trabajo con </a:t>
            </a:r>
            <a:r>
              <a:rPr b="1" lang="es" sz="4000">
                <a:solidFill>
                  <a:srgbClr val="EA90FF"/>
                </a:solidFill>
                <a:latin typeface="DM Sans"/>
                <a:ea typeface="DM Sans"/>
                <a:cs typeface="DM Sans"/>
                <a:sym typeface="DM Sans"/>
              </a:rPr>
              <a:t>Notebooks</a:t>
            </a:r>
            <a:endParaRPr b="1" sz="4000">
              <a:solidFill>
                <a:srgbClr val="EA90FF"/>
              </a:solidFill>
              <a:latin typeface="DM Sans"/>
              <a:ea typeface="DM Sans"/>
              <a:cs typeface="DM Sans"/>
              <a:sym typeface="DM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67"/>
          <p:cNvSpPr txBox="1"/>
          <p:nvPr/>
        </p:nvSpPr>
        <p:spPr>
          <a:xfrm>
            <a:off x="1461300" y="220230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Creando un jupyter notebook</a:t>
            </a:r>
            <a:endParaRPr b="1" sz="4000">
              <a:solidFill>
                <a:schemeClr val="dk1"/>
              </a:solidFill>
              <a:latin typeface="DM Sans"/>
              <a:ea typeface="DM Sans"/>
              <a:cs typeface="DM Sans"/>
              <a:sym typeface="DM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68"/>
          <p:cNvSpPr txBox="1"/>
          <p:nvPr/>
        </p:nvSpPr>
        <p:spPr>
          <a:xfrm>
            <a:off x="750825" y="883225"/>
            <a:ext cx="59442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IPython y notebooks</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406" name="Google Shape;406;p68"/>
          <p:cNvSpPr txBox="1"/>
          <p:nvPr/>
        </p:nvSpPr>
        <p:spPr>
          <a:xfrm>
            <a:off x="750825" y="1796400"/>
            <a:ext cx="3586200" cy="20829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La clase pasada hablamos un poco sobre los notebooks. Veamos un poco más a detalle el tema🚀</a:t>
            </a:r>
            <a:endParaRPr sz="1350">
              <a:latin typeface="DM Sans"/>
              <a:ea typeface="DM Sans"/>
              <a:cs typeface="DM Sans"/>
              <a:sym typeface="DM Sans"/>
            </a:endParaRPr>
          </a:p>
          <a:p>
            <a:pPr indent="0" lvl="0" marL="0" marR="0" rtl="0" algn="l">
              <a:lnSpc>
                <a:spcPct val="115000"/>
              </a:lnSpc>
              <a:spcBef>
                <a:spcPts val="1000"/>
              </a:spcBef>
              <a:spcAft>
                <a:spcPts val="0"/>
              </a:spcAft>
              <a:buNone/>
            </a:pPr>
            <a:r>
              <a:rPr lang="es" sz="1350">
                <a:latin typeface="DM Sans"/>
                <a:ea typeface="DM Sans"/>
                <a:cs typeface="DM Sans"/>
                <a:sym typeface="DM Sans"/>
              </a:rPr>
              <a:t>Para iniciar el cuaderno jupyter, se debe escribir el siguiente comando en la terminal:</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sp>
        <p:nvSpPr>
          <p:cNvPr id="407" name="Google Shape;407;p68"/>
          <p:cNvSpPr txBox="1"/>
          <p:nvPr/>
        </p:nvSpPr>
        <p:spPr>
          <a:xfrm>
            <a:off x="4895750" y="1872325"/>
            <a:ext cx="32325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s" sz="1350">
                <a:solidFill>
                  <a:schemeClr val="dk1"/>
                </a:solidFill>
                <a:latin typeface="DM Sans"/>
                <a:ea typeface="DM Sans"/>
                <a:cs typeface="DM Sans"/>
                <a:sym typeface="DM Sans"/>
              </a:rPr>
              <a:t>Esto imprimirá cierta información sobre el notebook server en su terminal, incluida la URL de la aplicación web (de forma predeterminada, http: // localhost: 8888) y luego abrirá su navegador web predeterminado a esta URL.</a:t>
            </a:r>
            <a:endParaRPr/>
          </a:p>
        </p:txBody>
      </p:sp>
      <p:sp>
        <p:nvSpPr>
          <p:cNvPr id="408" name="Google Shape;408;p68"/>
          <p:cNvSpPr txBox="1"/>
          <p:nvPr/>
        </p:nvSpPr>
        <p:spPr>
          <a:xfrm>
            <a:off x="931975" y="3539100"/>
            <a:ext cx="3000000" cy="3000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000"/>
              </a:spcAft>
              <a:buNone/>
            </a:pPr>
            <a:r>
              <a:rPr lang="es" sz="1800">
                <a:solidFill>
                  <a:srgbClr val="D4D4D4"/>
                </a:solidFill>
                <a:highlight>
                  <a:srgbClr val="1E1E1E"/>
                </a:highlight>
                <a:latin typeface="Courier New"/>
                <a:ea typeface="Courier New"/>
                <a:cs typeface="Courier New"/>
                <a:sym typeface="Courier New"/>
              </a:rPr>
              <a:t>jupyter notebook</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9"/>
          <p:cNvSpPr txBox="1"/>
          <p:nvPr/>
        </p:nvSpPr>
        <p:spPr>
          <a:xfrm>
            <a:off x="491300" y="871425"/>
            <a:ext cx="59442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IPython y notebooks</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414" name="Google Shape;414;p69"/>
          <p:cNvSpPr txBox="1"/>
          <p:nvPr/>
        </p:nvSpPr>
        <p:spPr>
          <a:xfrm>
            <a:off x="491300" y="1772800"/>
            <a:ext cx="3165900" cy="31671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Una vez que se abre, verán un panel, que mostrará una lista de archivos y subdirectorios en el directorio donde se inició el servidor de la libreta. </a:t>
            </a:r>
            <a:endParaRPr sz="1350">
              <a:latin typeface="DM Sans"/>
              <a:ea typeface="DM Sans"/>
              <a:cs typeface="DM Sans"/>
              <a:sym typeface="DM Sans"/>
            </a:endParaRPr>
          </a:p>
          <a:p>
            <a:pPr indent="0" lvl="0" marL="0" marR="0" rtl="0" algn="l">
              <a:lnSpc>
                <a:spcPct val="115000"/>
              </a:lnSpc>
              <a:spcBef>
                <a:spcPts val="1000"/>
              </a:spcBef>
              <a:spcAft>
                <a:spcPts val="0"/>
              </a:spcAft>
              <a:buNone/>
            </a:pPr>
            <a:r>
              <a:rPr lang="es" sz="1350">
                <a:latin typeface="DM Sans"/>
                <a:ea typeface="DM Sans"/>
                <a:cs typeface="DM Sans"/>
                <a:sym typeface="DM Sans"/>
              </a:rPr>
              <a:t>La mayoría de las veces, desearía iniciar un servidor de notebooks en el directorio de nivel más alto que contenga cuadernos. A menudo, este será su directorio de inicio.</a:t>
            </a:r>
            <a:endParaRPr sz="1350">
              <a:latin typeface="DM Sans"/>
              <a:ea typeface="DM Sans"/>
              <a:cs typeface="DM Sans"/>
              <a:sym typeface="DM Sans"/>
            </a:endParaRPr>
          </a:p>
          <a:p>
            <a:pPr indent="0" lvl="0" marL="457200" marR="0" rtl="0" algn="l">
              <a:lnSpc>
                <a:spcPct val="115000"/>
              </a:lnSpc>
              <a:spcBef>
                <a:spcPts val="1000"/>
              </a:spcBef>
              <a:spcAft>
                <a:spcPts val="0"/>
              </a:spcAft>
              <a:buNone/>
            </a:pPr>
            <a:r>
              <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415" name="Google Shape;415;p69"/>
          <p:cNvPicPr preferRelativeResize="0"/>
          <p:nvPr/>
        </p:nvPicPr>
        <p:blipFill>
          <a:blip r:embed="rId3">
            <a:alphaModFix/>
          </a:blip>
          <a:stretch>
            <a:fillRect/>
          </a:stretch>
        </p:blipFill>
        <p:spPr>
          <a:xfrm>
            <a:off x="3853350" y="1772800"/>
            <a:ext cx="4881776" cy="27451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70"/>
          <p:cNvSpPr txBox="1"/>
          <p:nvPr/>
        </p:nvSpPr>
        <p:spPr>
          <a:xfrm>
            <a:off x="491300" y="682675"/>
            <a:ext cx="38736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IPython y notebooks</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421" name="Google Shape;421;p70"/>
          <p:cNvSpPr txBox="1"/>
          <p:nvPr/>
        </p:nvSpPr>
        <p:spPr>
          <a:xfrm>
            <a:off x="491300" y="1943738"/>
            <a:ext cx="3165900" cy="15873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000"/>
              </a:spcAft>
              <a:buNone/>
            </a:pPr>
            <a:r>
              <a:rPr lang="es" sz="1350">
                <a:latin typeface="DM Sans"/>
                <a:ea typeface="DM Sans"/>
                <a:cs typeface="DM Sans"/>
                <a:sym typeface="DM Sans"/>
              </a:rPr>
              <a:t>Para crear un nuevo cuaderno, haga clic en el botón nuevo (New) en la esquina superior derecha. Haga clic en él para abrir una lista desplegable y luego, si hace clic en Python3, se abrirá un nuevo cuaderno.</a:t>
            </a:r>
            <a:endParaRPr sz="1350">
              <a:latin typeface="DM Sans"/>
              <a:ea typeface="DM Sans"/>
              <a:cs typeface="DM Sans"/>
              <a:sym typeface="DM Sans"/>
            </a:endParaRPr>
          </a:p>
        </p:txBody>
      </p:sp>
      <p:pic>
        <p:nvPicPr>
          <p:cNvPr id="422" name="Google Shape;422;p70"/>
          <p:cNvPicPr preferRelativeResize="0"/>
          <p:nvPr/>
        </p:nvPicPr>
        <p:blipFill>
          <a:blip r:embed="rId3">
            <a:alphaModFix/>
          </a:blip>
          <a:stretch>
            <a:fillRect/>
          </a:stretch>
        </p:blipFill>
        <p:spPr>
          <a:xfrm>
            <a:off x="4814625" y="1098488"/>
            <a:ext cx="3317300" cy="32778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71"/>
          <p:cNvSpPr txBox="1"/>
          <p:nvPr/>
        </p:nvSpPr>
        <p:spPr>
          <a:xfrm>
            <a:off x="491300" y="682675"/>
            <a:ext cx="38736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IPython y notebooks</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pic>
        <p:nvPicPr>
          <p:cNvPr id="428" name="Google Shape;428;p71"/>
          <p:cNvPicPr preferRelativeResize="0"/>
          <p:nvPr/>
        </p:nvPicPr>
        <p:blipFill>
          <a:blip r:embed="rId3">
            <a:alphaModFix/>
          </a:blip>
          <a:stretch>
            <a:fillRect/>
          </a:stretch>
        </p:blipFill>
        <p:spPr>
          <a:xfrm>
            <a:off x="304525" y="2102550"/>
            <a:ext cx="2327837" cy="2300125"/>
          </a:xfrm>
          <a:prstGeom prst="rect">
            <a:avLst/>
          </a:prstGeom>
          <a:noFill/>
          <a:ln cap="flat" cmpd="sng" w="9525">
            <a:solidFill>
              <a:schemeClr val="dk1"/>
            </a:solidFill>
            <a:prstDash val="solid"/>
            <a:round/>
            <a:headEnd len="sm" w="sm" type="none"/>
            <a:tailEnd len="sm" w="sm" type="none"/>
          </a:ln>
        </p:spPr>
      </p:pic>
      <p:pic>
        <p:nvPicPr>
          <p:cNvPr id="429" name="Google Shape;429;p71"/>
          <p:cNvPicPr preferRelativeResize="0"/>
          <p:nvPr/>
        </p:nvPicPr>
        <p:blipFill>
          <a:blip r:embed="rId4">
            <a:alphaModFix/>
          </a:blip>
          <a:stretch>
            <a:fillRect/>
          </a:stretch>
        </p:blipFill>
        <p:spPr>
          <a:xfrm>
            <a:off x="2673179" y="2725637"/>
            <a:ext cx="6215246" cy="1346150"/>
          </a:xfrm>
          <a:prstGeom prst="rect">
            <a:avLst/>
          </a:prstGeom>
          <a:noFill/>
          <a:ln>
            <a:noFill/>
          </a:ln>
        </p:spPr>
      </p:pic>
      <p:sp>
        <p:nvSpPr>
          <p:cNvPr id="430" name="Google Shape;430;p71"/>
          <p:cNvSpPr/>
          <p:nvPr/>
        </p:nvSpPr>
        <p:spPr>
          <a:xfrm>
            <a:off x="1724700" y="2377850"/>
            <a:ext cx="469500" cy="245100"/>
          </a:xfrm>
          <a:prstGeom prst="rect">
            <a:avLst/>
          </a:prstGeom>
          <a:noFill/>
          <a:ln cap="flat" cmpd="sng" w="28575">
            <a:solidFill>
              <a:srgbClr val="E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71"/>
          <p:cNvSpPr/>
          <p:nvPr/>
        </p:nvSpPr>
        <p:spPr>
          <a:xfrm>
            <a:off x="805525" y="2826200"/>
            <a:ext cx="654000" cy="245100"/>
          </a:xfrm>
          <a:prstGeom prst="rect">
            <a:avLst/>
          </a:prstGeom>
          <a:noFill/>
          <a:ln cap="flat" cmpd="sng" w="28575">
            <a:solidFill>
              <a:srgbClr val="E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72"/>
          <p:cNvSpPr txBox="1"/>
          <p:nvPr/>
        </p:nvSpPr>
        <p:spPr>
          <a:xfrm>
            <a:off x="1461300" y="220230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Celdas en</a:t>
            </a:r>
            <a:r>
              <a:rPr b="1" lang="es" sz="4000">
                <a:solidFill>
                  <a:schemeClr val="dk1"/>
                </a:solidFill>
                <a:latin typeface="DM Sans"/>
                <a:ea typeface="DM Sans"/>
                <a:cs typeface="DM Sans"/>
                <a:sym typeface="DM Sans"/>
              </a:rPr>
              <a:t> jupyter notebook</a:t>
            </a:r>
            <a:endParaRPr b="1" sz="4000">
              <a:solidFill>
                <a:schemeClr val="dk1"/>
              </a:solidFill>
              <a:latin typeface="DM Sans"/>
              <a:ea typeface="DM Sans"/>
              <a:cs typeface="DM Sans"/>
              <a:sym typeface="DM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73"/>
          <p:cNvSpPr txBox="1"/>
          <p:nvPr/>
        </p:nvSpPr>
        <p:spPr>
          <a:xfrm>
            <a:off x="491300" y="930425"/>
            <a:ext cx="38736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Celdas</a:t>
            </a:r>
            <a:endParaRPr b="1" sz="4000">
              <a:solidFill>
                <a:schemeClr val="dk1"/>
              </a:solidFill>
              <a:latin typeface="DM Sans"/>
              <a:ea typeface="DM Sans"/>
              <a:cs typeface="DM Sans"/>
              <a:sym typeface="DM Sans"/>
            </a:endParaRPr>
          </a:p>
        </p:txBody>
      </p:sp>
      <p:sp>
        <p:nvSpPr>
          <p:cNvPr id="442" name="Google Shape;442;p73"/>
          <p:cNvSpPr txBox="1"/>
          <p:nvPr/>
        </p:nvSpPr>
        <p:spPr>
          <a:xfrm>
            <a:off x="491300" y="1772800"/>
            <a:ext cx="3165900" cy="22110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Las celdas pueden considerarse como el cuerpo del Jupyter. </a:t>
            </a:r>
            <a:endParaRPr sz="1350">
              <a:latin typeface="DM Sans"/>
              <a:ea typeface="DM Sans"/>
              <a:cs typeface="DM Sans"/>
              <a:sym typeface="DM Sans"/>
            </a:endParaRPr>
          </a:p>
          <a:p>
            <a:pPr indent="0" lvl="0" marL="457200" marR="0" rtl="0" algn="l">
              <a:lnSpc>
                <a:spcPct val="115000"/>
              </a:lnSpc>
              <a:spcBef>
                <a:spcPts val="1000"/>
              </a:spcBef>
              <a:spcAft>
                <a:spcPts val="0"/>
              </a:spcAft>
              <a:buNone/>
            </a:pPr>
            <a:r>
              <a:rPr lang="es" sz="1350">
                <a:latin typeface="DM Sans"/>
                <a:ea typeface="DM Sans"/>
                <a:cs typeface="DM Sans"/>
                <a:sym typeface="DM Sans"/>
              </a:rPr>
              <a:t>Existen tres tipos de celdas:</a:t>
            </a:r>
            <a:endParaRPr sz="1350">
              <a:latin typeface="DM Sans"/>
              <a:ea typeface="DM Sans"/>
              <a:cs typeface="DM Sans"/>
              <a:sym typeface="DM Sans"/>
            </a:endParaRPr>
          </a:p>
          <a:p>
            <a:pPr indent="-314325" lvl="0" marL="457200" marR="0" rtl="0" algn="l">
              <a:lnSpc>
                <a:spcPct val="115000"/>
              </a:lnSpc>
              <a:spcBef>
                <a:spcPts val="1000"/>
              </a:spcBef>
              <a:spcAft>
                <a:spcPts val="0"/>
              </a:spcAft>
              <a:buSzPts val="1350"/>
              <a:buFont typeface="DM Sans"/>
              <a:buAutoNum type="arabicPeriod"/>
            </a:pPr>
            <a:r>
              <a:rPr lang="es" sz="1350">
                <a:latin typeface="DM Sans"/>
                <a:ea typeface="DM Sans"/>
                <a:cs typeface="DM Sans"/>
                <a:sym typeface="DM Sans"/>
              </a:rPr>
              <a:t>Código</a:t>
            </a:r>
            <a:endParaRPr sz="1350">
              <a:latin typeface="DM Sans"/>
              <a:ea typeface="DM Sans"/>
              <a:cs typeface="DM Sans"/>
              <a:sym typeface="DM Sans"/>
            </a:endParaRPr>
          </a:p>
          <a:p>
            <a:pPr indent="-314325" lvl="0" marL="457200" marR="0" rtl="0" algn="l">
              <a:lnSpc>
                <a:spcPct val="115000"/>
              </a:lnSpc>
              <a:spcBef>
                <a:spcPts val="0"/>
              </a:spcBef>
              <a:spcAft>
                <a:spcPts val="0"/>
              </a:spcAft>
              <a:buSzPts val="1350"/>
              <a:buFont typeface="DM Sans"/>
              <a:buAutoNum type="arabicPeriod"/>
            </a:pPr>
            <a:r>
              <a:rPr lang="es" sz="1350">
                <a:latin typeface="DM Sans"/>
                <a:ea typeface="DM Sans"/>
                <a:cs typeface="DM Sans"/>
                <a:sym typeface="DM Sans"/>
              </a:rPr>
              <a:t>Markdown</a:t>
            </a:r>
            <a:endParaRPr sz="1350">
              <a:latin typeface="DM Sans"/>
              <a:ea typeface="DM Sans"/>
              <a:cs typeface="DM Sans"/>
              <a:sym typeface="DM Sans"/>
            </a:endParaRPr>
          </a:p>
          <a:p>
            <a:pPr indent="-314325" lvl="0" marL="457200" marR="0" rtl="0" algn="l">
              <a:lnSpc>
                <a:spcPct val="115000"/>
              </a:lnSpc>
              <a:spcBef>
                <a:spcPts val="0"/>
              </a:spcBef>
              <a:spcAft>
                <a:spcPts val="0"/>
              </a:spcAft>
              <a:buSzPts val="1350"/>
              <a:buFont typeface="DM Sans"/>
              <a:buAutoNum type="arabicPeriod"/>
            </a:pPr>
            <a:r>
              <a:rPr lang="es" sz="1350">
                <a:latin typeface="DM Sans"/>
                <a:ea typeface="DM Sans"/>
                <a:cs typeface="DM Sans"/>
                <a:sym typeface="DM Sans"/>
              </a:rPr>
              <a:t>Raw NBConverter</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443" name="Google Shape;443;p73"/>
          <p:cNvPicPr preferRelativeResize="0"/>
          <p:nvPr/>
        </p:nvPicPr>
        <p:blipFill rotWithShape="1">
          <a:blip r:embed="rId3">
            <a:alphaModFix/>
          </a:blip>
          <a:srcRect b="0" l="0" r="0" t="0"/>
          <a:stretch/>
        </p:blipFill>
        <p:spPr>
          <a:xfrm>
            <a:off x="5190721" y="1260504"/>
            <a:ext cx="2262426" cy="2622501"/>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74"/>
          <p:cNvSpPr/>
          <p:nvPr/>
        </p:nvSpPr>
        <p:spPr>
          <a:xfrm>
            <a:off x="294925" y="1297675"/>
            <a:ext cx="2784000" cy="200700"/>
          </a:xfrm>
          <a:prstGeom prst="rect">
            <a:avLst/>
          </a:prstGeom>
          <a:solidFill>
            <a:srgbClr val="EAFF6A"/>
          </a:solidFill>
          <a:ln cap="flat" cmpd="sng" w="9525">
            <a:solidFill>
              <a:srgbClr val="EAFF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74"/>
          <p:cNvSpPr txBox="1"/>
          <p:nvPr/>
        </p:nvSpPr>
        <p:spPr>
          <a:xfrm>
            <a:off x="491300" y="930425"/>
            <a:ext cx="3873600" cy="989100"/>
          </a:xfrm>
          <a:prstGeom prst="rect">
            <a:avLst/>
          </a:prstGeom>
          <a:noFill/>
          <a:ln>
            <a:noFill/>
          </a:ln>
        </p:spPr>
        <p:txBody>
          <a:bodyPr anchorCtr="0" anchor="t" bIns="91425" lIns="91425" spcFirstLastPara="1" rIns="91425" wrap="square" tIns="91425">
            <a:noAutofit/>
          </a:bodyPr>
          <a:lstStyle/>
          <a:p>
            <a:pPr indent="-482600" lvl="0" marL="457200" marR="0" rtl="0" algn="l">
              <a:lnSpc>
                <a:spcPct val="90000"/>
              </a:lnSpc>
              <a:spcBef>
                <a:spcPts val="0"/>
              </a:spcBef>
              <a:spcAft>
                <a:spcPts val="0"/>
              </a:spcAft>
              <a:buClr>
                <a:schemeClr val="dk1"/>
              </a:buClr>
              <a:buSzPts val="4000"/>
              <a:buFont typeface="DM Sans"/>
              <a:buAutoNum type="arabicPeriod"/>
            </a:pPr>
            <a:r>
              <a:rPr b="1" lang="es" sz="4000">
                <a:solidFill>
                  <a:schemeClr val="dk1"/>
                </a:solidFill>
                <a:latin typeface="DM Sans"/>
                <a:ea typeface="DM Sans"/>
                <a:cs typeface="DM Sans"/>
                <a:sym typeface="DM Sans"/>
              </a:rPr>
              <a:t>Código</a:t>
            </a:r>
            <a:endParaRPr b="1" sz="4000">
              <a:solidFill>
                <a:schemeClr val="dk1"/>
              </a:solidFill>
              <a:latin typeface="DM Sans"/>
              <a:ea typeface="DM Sans"/>
              <a:cs typeface="DM Sans"/>
              <a:sym typeface="DM Sans"/>
            </a:endParaRPr>
          </a:p>
        </p:txBody>
      </p:sp>
      <p:sp>
        <p:nvSpPr>
          <p:cNvPr id="450" name="Google Shape;450;p74"/>
          <p:cNvSpPr txBox="1"/>
          <p:nvPr/>
        </p:nvSpPr>
        <p:spPr>
          <a:xfrm>
            <a:off x="491300" y="1772800"/>
            <a:ext cx="3165900" cy="17157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Es donde se escribe el código y, cuando se ejecuta, el código mostrará la salida debajo de la celda. En este ejemplo se crea un código simple de la serie Fibonacci.</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451" name="Google Shape;451;p74"/>
          <p:cNvPicPr preferRelativeResize="0"/>
          <p:nvPr/>
        </p:nvPicPr>
        <p:blipFill>
          <a:blip r:embed="rId3">
            <a:alphaModFix/>
          </a:blip>
          <a:stretch>
            <a:fillRect/>
          </a:stretch>
        </p:blipFill>
        <p:spPr>
          <a:xfrm>
            <a:off x="3657200" y="1252602"/>
            <a:ext cx="5157525" cy="29353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0"/>
          <p:cNvSpPr txBox="1"/>
          <p:nvPr/>
        </p:nvSpPr>
        <p:spPr>
          <a:xfrm>
            <a:off x="1461300" y="654163"/>
            <a:ext cx="6221400" cy="6696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3500">
                <a:solidFill>
                  <a:schemeClr val="dk1"/>
                </a:solidFill>
                <a:latin typeface="DM Sans"/>
                <a:ea typeface="DM Sans"/>
                <a:cs typeface="DM Sans"/>
                <a:sym typeface="DM Sans"/>
              </a:rPr>
              <a:t>¿Repasamos?</a:t>
            </a:r>
            <a:endParaRPr b="1" sz="3500">
              <a:solidFill>
                <a:srgbClr val="DEFC52"/>
              </a:solidFill>
              <a:latin typeface="DM Sans"/>
              <a:ea typeface="DM Sans"/>
              <a:cs typeface="DM Sans"/>
              <a:sym typeface="DM Sans"/>
            </a:endParaRPr>
          </a:p>
        </p:txBody>
      </p:sp>
      <p:pic>
        <p:nvPicPr>
          <p:cNvPr id="139" name="Google Shape;139;p30"/>
          <p:cNvPicPr preferRelativeResize="0"/>
          <p:nvPr/>
        </p:nvPicPr>
        <p:blipFill>
          <a:blip r:embed="rId3">
            <a:alphaModFix/>
          </a:blip>
          <a:stretch>
            <a:fillRect/>
          </a:stretch>
        </p:blipFill>
        <p:spPr>
          <a:xfrm>
            <a:off x="3262300" y="1668288"/>
            <a:ext cx="2619375" cy="29051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75"/>
          <p:cNvSpPr/>
          <p:nvPr/>
        </p:nvSpPr>
        <p:spPr>
          <a:xfrm>
            <a:off x="294925" y="1297675"/>
            <a:ext cx="2784000" cy="200700"/>
          </a:xfrm>
          <a:prstGeom prst="rect">
            <a:avLst/>
          </a:prstGeom>
          <a:solidFill>
            <a:srgbClr val="EAFF6A"/>
          </a:solidFill>
          <a:ln cap="flat" cmpd="sng" w="9525">
            <a:solidFill>
              <a:srgbClr val="EAFF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75"/>
          <p:cNvSpPr txBox="1"/>
          <p:nvPr/>
        </p:nvSpPr>
        <p:spPr>
          <a:xfrm>
            <a:off x="294925" y="903475"/>
            <a:ext cx="38736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2. Markdown</a:t>
            </a:r>
            <a:endParaRPr b="1" sz="4000">
              <a:solidFill>
                <a:schemeClr val="dk1"/>
              </a:solidFill>
              <a:latin typeface="DM Sans"/>
              <a:ea typeface="DM Sans"/>
              <a:cs typeface="DM Sans"/>
              <a:sym typeface="DM Sans"/>
            </a:endParaRPr>
          </a:p>
        </p:txBody>
      </p:sp>
      <p:sp>
        <p:nvSpPr>
          <p:cNvPr id="458" name="Google Shape;458;p75"/>
          <p:cNvSpPr txBox="1"/>
          <p:nvPr/>
        </p:nvSpPr>
        <p:spPr>
          <a:xfrm>
            <a:off x="491300" y="1772800"/>
            <a:ext cx="3165900" cy="17157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Markdown es un lenguaje de marcado popular que es el superconjunto del HTML. Jupyter Notebook también admite rebajas. El tipo de celda se puede cambiar.</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459" name="Google Shape;459;p75"/>
          <p:cNvPicPr preferRelativeResize="0"/>
          <p:nvPr/>
        </p:nvPicPr>
        <p:blipFill>
          <a:blip r:embed="rId3">
            <a:alphaModFix/>
          </a:blip>
          <a:stretch>
            <a:fillRect/>
          </a:stretch>
        </p:blipFill>
        <p:spPr>
          <a:xfrm>
            <a:off x="5131825" y="1248200"/>
            <a:ext cx="3495675" cy="28956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76"/>
          <p:cNvSpPr/>
          <p:nvPr/>
        </p:nvSpPr>
        <p:spPr>
          <a:xfrm>
            <a:off x="294925" y="1297675"/>
            <a:ext cx="2784000" cy="200700"/>
          </a:xfrm>
          <a:prstGeom prst="rect">
            <a:avLst/>
          </a:prstGeom>
          <a:solidFill>
            <a:srgbClr val="EAFF6A"/>
          </a:solidFill>
          <a:ln cap="flat" cmpd="sng" w="9525">
            <a:solidFill>
              <a:srgbClr val="EAFF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76"/>
          <p:cNvSpPr txBox="1"/>
          <p:nvPr/>
        </p:nvSpPr>
        <p:spPr>
          <a:xfrm>
            <a:off x="294925" y="844500"/>
            <a:ext cx="3873600" cy="5712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2. Markdown</a:t>
            </a:r>
            <a:endParaRPr b="1" sz="4000">
              <a:solidFill>
                <a:schemeClr val="dk1"/>
              </a:solidFill>
              <a:latin typeface="DM Sans"/>
              <a:ea typeface="DM Sans"/>
              <a:cs typeface="DM Sans"/>
              <a:sym typeface="DM Sans"/>
            </a:endParaRPr>
          </a:p>
        </p:txBody>
      </p:sp>
      <p:sp>
        <p:nvSpPr>
          <p:cNvPr id="466" name="Google Shape;466;p76"/>
          <p:cNvSpPr txBox="1"/>
          <p:nvPr/>
        </p:nvSpPr>
        <p:spPr>
          <a:xfrm>
            <a:off x="294925" y="1713900"/>
            <a:ext cx="2304600" cy="17157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El encabezado se puede agregar anteponiendo cualquier línea con un '#' único o múltiple seguido de un espacio.</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467" name="Google Shape;467;p76"/>
          <p:cNvPicPr preferRelativeResize="0"/>
          <p:nvPr/>
        </p:nvPicPr>
        <p:blipFill>
          <a:blip r:embed="rId3">
            <a:alphaModFix/>
          </a:blip>
          <a:stretch>
            <a:fillRect/>
          </a:stretch>
        </p:blipFill>
        <p:spPr>
          <a:xfrm>
            <a:off x="2580575" y="1498375"/>
            <a:ext cx="6339825" cy="1282800"/>
          </a:xfrm>
          <a:prstGeom prst="rect">
            <a:avLst/>
          </a:prstGeom>
          <a:noFill/>
          <a:ln>
            <a:noFill/>
          </a:ln>
        </p:spPr>
      </p:pic>
      <p:pic>
        <p:nvPicPr>
          <p:cNvPr id="468" name="Google Shape;468;p76"/>
          <p:cNvPicPr preferRelativeResize="0"/>
          <p:nvPr/>
        </p:nvPicPr>
        <p:blipFill>
          <a:blip r:embed="rId4">
            <a:alphaModFix/>
          </a:blip>
          <a:stretch>
            <a:fillRect/>
          </a:stretch>
        </p:blipFill>
        <p:spPr>
          <a:xfrm>
            <a:off x="2580575" y="2737700"/>
            <a:ext cx="6339824" cy="1683259"/>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77"/>
          <p:cNvSpPr/>
          <p:nvPr/>
        </p:nvSpPr>
        <p:spPr>
          <a:xfrm>
            <a:off x="294925" y="1297675"/>
            <a:ext cx="2784000" cy="200700"/>
          </a:xfrm>
          <a:prstGeom prst="rect">
            <a:avLst/>
          </a:prstGeom>
          <a:solidFill>
            <a:srgbClr val="EAFF6A"/>
          </a:solidFill>
          <a:ln cap="flat" cmpd="sng" w="9525">
            <a:solidFill>
              <a:srgbClr val="EAFF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77"/>
          <p:cNvSpPr txBox="1"/>
          <p:nvPr/>
        </p:nvSpPr>
        <p:spPr>
          <a:xfrm>
            <a:off x="294925" y="844500"/>
            <a:ext cx="3873600" cy="5712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2. Markdown</a:t>
            </a:r>
            <a:endParaRPr b="1" sz="4000">
              <a:solidFill>
                <a:schemeClr val="dk1"/>
              </a:solidFill>
              <a:latin typeface="DM Sans"/>
              <a:ea typeface="DM Sans"/>
              <a:cs typeface="DM Sans"/>
              <a:sym typeface="DM Sans"/>
            </a:endParaRPr>
          </a:p>
        </p:txBody>
      </p:sp>
      <p:sp>
        <p:nvSpPr>
          <p:cNvPr id="475" name="Google Shape;475;p77"/>
          <p:cNvSpPr txBox="1"/>
          <p:nvPr/>
        </p:nvSpPr>
        <p:spPr>
          <a:xfrm>
            <a:off x="294925" y="1713900"/>
            <a:ext cx="2304600" cy="12375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Se puede agregar Orden de Jerarquía usando el signo '*'. </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476" name="Google Shape;476;p77"/>
          <p:cNvPicPr preferRelativeResize="0"/>
          <p:nvPr/>
        </p:nvPicPr>
        <p:blipFill>
          <a:blip r:embed="rId3">
            <a:alphaModFix/>
          </a:blip>
          <a:stretch>
            <a:fillRect/>
          </a:stretch>
        </p:blipFill>
        <p:spPr>
          <a:xfrm>
            <a:off x="3497275" y="1498375"/>
            <a:ext cx="5101900" cy="1516205"/>
          </a:xfrm>
          <a:prstGeom prst="rect">
            <a:avLst/>
          </a:prstGeom>
          <a:noFill/>
          <a:ln>
            <a:noFill/>
          </a:ln>
        </p:spPr>
      </p:pic>
      <p:pic>
        <p:nvPicPr>
          <p:cNvPr id="477" name="Google Shape;477;p77"/>
          <p:cNvPicPr preferRelativeResize="0"/>
          <p:nvPr/>
        </p:nvPicPr>
        <p:blipFill>
          <a:blip r:embed="rId4">
            <a:alphaModFix/>
          </a:blip>
          <a:stretch>
            <a:fillRect/>
          </a:stretch>
        </p:blipFill>
        <p:spPr>
          <a:xfrm>
            <a:off x="3404250" y="3105475"/>
            <a:ext cx="5287975" cy="15715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78"/>
          <p:cNvSpPr/>
          <p:nvPr/>
        </p:nvSpPr>
        <p:spPr>
          <a:xfrm>
            <a:off x="294925" y="1297675"/>
            <a:ext cx="2784000" cy="200700"/>
          </a:xfrm>
          <a:prstGeom prst="rect">
            <a:avLst/>
          </a:prstGeom>
          <a:solidFill>
            <a:srgbClr val="EAFF6A"/>
          </a:solidFill>
          <a:ln cap="flat" cmpd="sng" w="9525">
            <a:solidFill>
              <a:srgbClr val="EAFF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78"/>
          <p:cNvSpPr txBox="1"/>
          <p:nvPr/>
        </p:nvSpPr>
        <p:spPr>
          <a:xfrm>
            <a:off x="294925" y="844500"/>
            <a:ext cx="3873600" cy="5712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2. Markdown</a:t>
            </a:r>
            <a:endParaRPr b="1" sz="4000">
              <a:solidFill>
                <a:schemeClr val="dk1"/>
              </a:solidFill>
              <a:latin typeface="DM Sans"/>
              <a:ea typeface="DM Sans"/>
              <a:cs typeface="DM Sans"/>
              <a:sym typeface="DM Sans"/>
            </a:endParaRPr>
          </a:p>
        </p:txBody>
      </p:sp>
      <p:sp>
        <p:nvSpPr>
          <p:cNvPr id="484" name="Google Shape;484;p78"/>
          <p:cNvSpPr txBox="1"/>
          <p:nvPr/>
        </p:nvSpPr>
        <p:spPr>
          <a:xfrm>
            <a:off x="294925" y="1713900"/>
            <a:ext cx="5450100" cy="7596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Permite añadir Ecuaciones en formato Latex y tablas</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485" name="Google Shape;485;p78"/>
          <p:cNvPicPr preferRelativeResize="0"/>
          <p:nvPr/>
        </p:nvPicPr>
        <p:blipFill>
          <a:blip r:embed="rId3">
            <a:alphaModFix/>
          </a:blip>
          <a:stretch>
            <a:fillRect/>
          </a:stretch>
        </p:blipFill>
        <p:spPr>
          <a:xfrm>
            <a:off x="293475" y="2053450"/>
            <a:ext cx="4134274" cy="1195624"/>
          </a:xfrm>
          <a:prstGeom prst="rect">
            <a:avLst/>
          </a:prstGeom>
          <a:noFill/>
          <a:ln>
            <a:noFill/>
          </a:ln>
        </p:spPr>
      </p:pic>
      <p:pic>
        <p:nvPicPr>
          <p:cNvPr id="486" name="Google Shape;486;p78"/>
          <p:cNvPicPr preferRelativeResize="0"/>
          <p:nvPr/>
        </p:nvPicPr>
        <p:blipFill>
          <a:blip r:embed="rId4">
            <a:alphaModFix/>
          </a:blip>
          <a:stretch>
            <a:fillRect/>
          </a:stretch>
        </p:blipFill>
        <p:spPr>
          <a:xfrm>
            <a:off x="293463" y="3245287"/>
            <a:ext cx="4134280" cy="1238650"/>
          </a:xfrm>
          <a:prstGeom prst="rect">
            <a:avLst/>
          </a:prstGeom>
          <a:noFill/>
          <a:ln>
            <a:noFill/>
          </a:ln>
        </p:spPr>
      </p:pic>
      <p:pic>
        <p:nvPicPr>
          <p:cNvPr id="487" name="Google Shape;487;p78"/>
          <p:cNvPicPr preferRelativeResize="0"/>
          <p:nvPr/>
        </p:nvPicPr>
        <p:blipFill>
          <a:blip r:embed="rId5">
            <a:alphaModFix/>
          </a:blip>
          <a:stretch>
            <a:fillRect/>
          </a:stretch>
        </p:blipFill>
        <p:spPr>
          <a:xfrm>
            <a:off x="4674500" y="2027063"/>
            <a:ext cx="4134274" cy="1248397"/>
          </a:xfrm>
          <a:prstGeom prst="rect">
            <a:avLst/>
          </a:prstGeom>
          <a:noFill/>
          <a:ln>
            <a:noFill/>
          </a:ln>
        </p:spPr>
      </p:pic>
      <p:pic>
        <p:nvPicPr>
          <p:cNvPr id="488" name="Google Shape;488;p78"/>
          <p:cNvPicPr preferRelativeResize="0"/>
          <p:nvPr/>
        </p:nvPicPr>
        <p:blipFill>
          <a:blip r:embed="rId6">
            <a:alphaModFix/>
          </a:blip>
          <a:stretch>
            <a:fillRect/>
          </a:stretch>
        </p:blipFill>
        <p:spPr>
          <a:xfrm>
            <a:off x="4723500" y="3275450"/>
            <a:ext cx="4036251" cy="1178323"/>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79"/>
          <p:cNvSpPr/>
          <p:nvPr/>
        </p:nvSpPr>
        <p:spPr>
          <a:xfrm>
            <a:off x="294925" y="1297675"/>
            <a:ext cx="5202600" cy="200700"/>
          </a:xfrm>
          <a:prstGeom prst="rect">
            <a:avLst/>
          </a:prstGeom>
          <a:solidFill>
            <a:srgbClr val="EAFF6A"/>
          </a:solidFill>
          <a:ln cap="flat" cmpd="sng" w="9525">
            <a:solidFill>
              <a:srgbClr val="EAFF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79"/>
          <p:cNvSpPr txBox="1"/>
          <p:nvPr/>
        </p:nvSpPr>
        <p:spPr>
          <a:xfrm>
            <a:off x="294925" y="927175"/>
            <a:ext cx="5202600" cy="5712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3</a:t>
            </a:r>
            <a:r>
              <a:rPr b="1" lang="es" sz="4000">
                <a:solidFill>
                  <a:schemeClr val="dk1"/>
                </a:solidFill>
                <a:latin typeface="DM Sans"/>
                <a:ea typeface="DM Sans"/>
                <a:cs typeface="DM Sans"/>
                <a:sym typeface="DM Sans"/>
              </a:rPr>
              <a:t>. </a:t>
            </a:r>
            <a:r>
              <a:rPr b="1" lang="es" sz="4000">
                <a:solidFill>
                  <a:schemeClr val="dk1"/>
                </a:solidFill>
                <a:latin typeface="DM Sans"/>
                <a:ea typeface="DM Sans"/>
                <a:cs typeface="DM Sans"/>
                <a:sym typeface="DM Sans"/>
              </a:rPr>
              <a:t>Raw NBConverter</a:t>
            </a:r>
            <a:endParaRPr b="1" sz="4000">
              <a:solidFill>
                <a:schemeClr val="dk1"/>
              </a:solidFill>
              <a:latin typeface="DM Sans"/>
              <a:ea typeface="DM Sans"/>
              <a:cs typeface="DM Sans"/>
              <a:sym typeface="DM Sans"/>
            </a:endParaRPr>
          </a:p>
        </p:txBody>
      </p:sp>
      <p:sp>
        <p:nvSpPr>
          <p:cNvPr id="495" name="Google Shape;495;p79"/>
          <p:cNvSpPr txBox="1"/>
          <p:nvPr/>
        </p:nvSpPr>
        <p:spPr>
          <a:xfrm>
            <a:off x="294925" y="1713900"/>
            <a:ext cx="3279600" cy="21936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Se proporcionan celdas sin procesar para escribir la salida directamente. Esta celda no es evaluada por el cuaderno de Jupyter. Después de pasar por nbconvert, las celdas sin formato llegan a la carpeta de destino sin ninguna modificación.</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496" name="Google Shape;496;p79"/>
          <p:cNvPicPr preferRelativeResize="0"/>
          <p:nvPr/>
        </p:nvPicPr>
        <p:blipFill>
          <a:blip r:embed="rId3">
            <a:alphaModFix/>
          </a:blip>
          <a:stretch>
            <a:fillRect/>
          </a:stretch>
        </p:blipFill>
        <p:spPr>
          <a:xfrm>
            <a:off x="3798775" y="1772888"/>
            <a:ext cx="5036299" cy="25985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80"/>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Kernel</a:t>
            </a:r>
            <a:endParaRPr b="1" sz="4000">
              <a:solidFill>
                <a:schemeClr val="dk1"/>
              </a:solidFill>
              <a:latin typeface="DM Sans"/>
              <a:ea typeface="DM Sans"/>
              <a:cs typeface="DM Sans"/>
              <a:sym typeface="DM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81"/>
          <p:cNvSpPr txBox="1"/>
          <p:nvPr/>
        </p:nvSpPr>
        <p:spPr>
          <a:xfrm>
            <a:off x="491300" y="930425"/>
            <a:ext cx="38736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Kernel</a:t>
            </a:r>
            <a:endParaRPr b="1" sz="4000">
              <a:solidFill>
                <a:schemeClr val="dk1"/>
              </a:solidFill>
              <a:latin typeface="DM Sans"/>
              <a:ea typeface="DM Sans"/>
              <a:cs typeface="DM Sans"/>
              <a:sym typeface="DM Sans"/>
            </a:endParaRPr>
          </a:p>
        </p:txBody>
      </p:sp>
      <p:sp>
        <p:nvSpPr>
          <p:cNvPr id="507" name="Google Shape;507;p81"/>
          <p:cNvSpPr txBox="1"/>
          <p:nvPr/>
        </p:nvSpPr>
        <p:spPr>
          <a:xfrm>
            <a:off x="491300" y="1772800"/>
            <a:ext cx="3425400" cy="25608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Un kernel se ejecuta detrás de cada notebook. Siempre que se ejecuta una celda, el código dentro de la celda se ejecuta dentro del kernel y la salida se devuelve a la celda para que se muestre.</a:t>
            </a:r>
            <a:endParaRPr sz="1350">
              <a:latin typeface="DM Sans"/>
              <a:ea typeface="DM Sans"/>
              <a:cs typeface="DM Sans"/>
              <a:sym typeface="DM Sans"/>
            </a:endParaRPr>
          </a:p>
          <a:p>
            <a:pPr indent="0" lvl="0" marL="0" marR="0" rtl="0" algn="l">
              <a:lnSpc>
                <a:spcPct val="115000"/>
              </a:lnSpc>
              <a:spcBef>
                <a:spcPts val="1000"/>
              </a:spcBef>
              <a:spcAft>
                <a:spcPts val="0"/>
              </a:spcAft>
              <a:buNone/>
            </a:pPr>
            <a:r>
              <a:rPr lang="es" sz="1350">
                <a:latin typeface="DM Sans"/>
                <a:ea typeface="DM Sans"/>
                <a:cs typeface="DM Sans"/>
                <a:sym typeface="DM Sans"/>
              </a:rPr>
              <a:t>Entonces, si se importa un módulo en una celda, ese módulo estará disponible para todo el documento, por ejemplo:</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508" name="Google Shape;508;p81"/>
          <p:cNvPicPr preferRelativeResize="0"/>
          <p:nvPr/>
        </p:nvPicPr>
        <p:blipFill rotWithShape="1">
          <a:blip r:embed="rId3">
            <a:alphaModFix/>
          </a:blip>
          <a:srcRect b="0" l="0" r="45376" t="0"/>
          <a:stretch/>
        </p:blipFill>
        <p:spPr>
          <a:xfrm>
            <a:off x="4795350" y="1654425"/>
            <a:ext cx="3545151" cy="26503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82"/>
          <p:cNvSpPr txBox="1"/>
          <p:nvPr/>
        </p:nvSpPr>
        <p:spPr>
          <a:xfrm>
            <a:off x="491300" y="930425"/>
            <a:ext cx="38736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Kernel</a:t>
            </a:r>
            <a:endParaRPr b="1" sz="4000">
              <a:solidFill>
                <a:schemeClr val="dk1"/>
              </a:solidFill>
              <a:latin typeface="DM Sans"/>
              <a:ea typeface="DM Sans"/>
              <a:cs typeface="DM Sans"/>
              <a:sym typeface="DM Sans"/>
            </a:endParaRPr>
          </a:p>
        </p:txBody>
      </p:sp>
      <p:sp>
        <p:nvSpPr>
          <p:cNvPr id="514" name="Google Shape;514;p82"/>
          <p:cNvSpPr txBox="1"/>
          <p:nvPr/>
        </p:nvSpPr>
        <p:spPr>
          <a:xfrm>
            <a:off x="491300" y="1772800"/>
            <a:ext cx="3602400" cy="35166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Jupyter Notebook ofrece varias opciones para kernels. Esto puede ser útil si se desea restablecer cosas. Las opciones son:</a:t>
            </a:r>
            <a:endParaRPr sz="1350">
              <a:latin typeface="DM Sans"/>
              <a:ea typeface="DM Sans"/>
              <a:cs typeface="DM Sans"/>
              <a:sym typeface="DM Sans"/>
            </a:endParaRPr>
          </a:p>
          <a:p>
            <a:pPr indent="-314325" lvl="0" marL="457200" marR="0" rtl="0" algn="l">
              <a:lnSpc>
                <a:spcPct val="115000"/>
              </a:lnSpc>
              <a:spcBef>
                <a:spcPts val="1000"/>
              </a:spcBef>
              <a:spcAft>
                <a:spcPts val="0"/>
              </a:spcAft>
              <a:buClr>
                <a:srgbClr val="EA90FF"/>
              </a:buClr>
              <a:buSzPts val="1350"/>
              <a:buFont typeface="DM Sans"/>
              <a:buAutoNum type="arabicPeriod"/>
            </a:pPr>
            <a:r>
              <a:rPr lang="es" sz="1350">
                <a:latin typeface="DM Sans"/>
                <a:ea typeface="DM Sans"/>
                <a:cs typeface="DM Sans"/>
                <a:sym typeface="DM Sans"/>
              </a:rPr>
              <a:t>Reiniciar: Esto reiniciará los núcleos, es decir, borrará todas las variables que se definieron, borrará los módulos que se importaron, etc.</a:t>
            </a:r>
            <a:endParaRPr sz="1350">
              <a:latin typeface="DM Sans"/>
              <a:ea typeface="DM Sans"/>
              <a:cs typeface="DM Sans"/>
              <a:sym typeface="DM Sans"/>
            </a:endParaRPr>
          </a:p>
          <a:p>
            <a:pPr indent="-314325" lvl="0" marL="457200" rtl="0" algn="l">
              <a:lnSpc>
                <a:spcPct val="115000"/>
              </a:lnSpc>
              <a:spcBef>
                <a:spcPts val="0"/>
              </a:spcBef>
              <a:spcAft>
                <a:spcPts val="0"/>
              </a:spcAft>
              <a:buClr>
                <a:srgbClr val="EA90FF"/>
              </a:buClr>
              <a:buSzPts val="1350"/>
              <a:buFont typeface="DM Sans"/>
              <a:buAutoNum type="arabicPeriod"/>
            </a:pPr>
            <a:r>
              <a:rPr lang="es" sz="1350">
                <a:solidFill>
                  <a:schemeClr val="dk1"/>
                </a:solidFill>
                <a:latin typeface="DM Sans"/>
                <a:ea typeface="DM Sans"/>
                <a:cs typeface="DM Sans"/>
                <a:sym typeface="DM Sans"/>
              </a:rPr>
              <a:t>Reiniciar y borrar el output: Hará lo mismo que “Reiniciar”, pero también borrará toda la salida que se mostró debajo de la celda.</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sp>
        <p:nvSpPr>
          <p:cNvPr id="515" name="Google Shape;515;p82"/>
          <p:cNvSpPr txBox="1"/>
          <p:nvPr/>
        </p:nvSpPr>
        <p:spPr>
          <a:xfrm>
            <a:off x="4742400" y="1772800"/>
            <a:ext cx="3197100" cy="3000000"/>
          </a:xfrm>
          <a:prstGeom prst="rect">
            <a:avLst/>
          </a:prstGeom>
          <a:noFill/>
          <a:ln>
            <a:noFill/>
          </a:ln>
        </p:spPr>
        <p:txBody>
          <a:bodyPr anchorCtr="0" anchor="t" bIns="91425" lIns="180000" spcFirstLastPara="1" rIns="91425" wrap="square" tIns="91425">
            <a:noAutofit/>
          </a:bodyPr>
          <a:lstStyle/>
          <a:p>
            <a:pPr indent="-269999" lvl="0" marL="269999" rtl="0" algn="l">
              <a:lnSpc>
                <a:spcPct val="115000"/>
              </a:lnSpc>
              <a:spcBef>
                <a:spcPts val="0"/>
              </a:spcBef>
              <a:spcAft>
                <a:spcPts val="0"/>
              </a:spcAft>
              <a:buNone/>
            </a:pPr>
            <a:r>
              <a:rPr b="1" lang="es" sz="1350">
                <a:solidFill>
                  <a:srgbClr val="EA90FF"/>
                </a:solidFill>
                <a:latin typeface="DM Sans"/>
                <a:ea typeface="DM Sans"/>
                <a:cs typeface="DM Sans"/>
                <a:sym typeface="DM Sans"/>
              </a:rPr>
              <a:t>3</a:t>
            </a:r>
            <a:r>
              <a:rPr lang="es" sz="1350">
                <a:solidFill>
                  <a:schemeClr val="dk1"/>
                </a:solidFill>
                <a:latin typeface="DM Sans"/>
                <a:ea typeface="DM Sans"/>
                <a:cs typeface="DM Sans"/>
                <a:sym typeface="DM Sans"/>
              </a:rPr>
              <a:t>. </a:t>
            </a:r>
            <a:r>
              <a:rPr lang="es" sz="1350">
                <a:solidFill>
                  <a:schemeClr val="dk1"/>
                </a:solidFill>
                <a:latin typeface="DM Sans"/>
                <a:ea typeface="DM Sans"/>
                <a:cs typeface="DM Sans"/>
                <a:sym typeface="DM Sans"/>
              </a:rPr>
              <a:t>Reiniciar y ejecutar todo: Esto hará lo mismo que “Reiniciar y borrar el output”, pero también ejecutará todas las celdas en el orden de arriba hacia abajo.</a:t>
            </a:r>
            <a:endParaRPr sz="1350">
              <a:solidFill>
                <a:schemeClr val="dk1"/>
              </a:solidFill>
              <a:latin typeface="DM Sans"/>
              <a:ea typeface="DM Sans"/>
              <a:cs typeface="DM Sans"/>
              <a:sym typeface="DM Sans"/>
            </a:endParaRPr>
          </a:p>
          <a:p>
            <a:pPr indent="-360000" lvl="0" marL="360000" rtl="0" algn="l">
              <a:lnSpc>
                <a:spcPct val="115000"/>
              </a:lnSpc>
              <a:spcBef>
                <a:spcPts val="1000"/>
              </a:spcBef>
              <a:spcAft>
                <a:spcPts val="1000"/>
              </a:spcAft>
              <a:buNone/>
            </a:pPr>
            <a:r>
              <a:rPr b="1" lang="es" sz="1350">
                <a:solidFill>
                  <a:srgbClr val="EA90FF"/>
                </a:solidFill>
                <a:latin typeface="DM Sans"/>
                <a:ea typeface="DM Sans"/>
                <a:cs typeface="DM Sans"/>
                <a:sym typeface="DM Sans"/>
              </a:rPr>
              <a:t>4.</a:t>
            </a:r>
            <a:r>
              <a:rPr lang="es" sz="1350">
                <a:solidFill>
                  <a:schemeClr val="dk1"/>
                </a:solidFill>
                <a:latin typeface="DM Sans"/>
                <a:ea typeface="DM Sans"/>
                <a:cs typeface="DM Sans"/>
                <a:sym typeface="DM Sans"/>
              </a:rPr>
              <a:t> Interrumpir: Esta opción interrumpirá la ejecución del kernel. Puede ser útil en el caso de que los programas continúen para su ejecución o si el kernel se atasca en algún cálculo.</a:t>
            </a:r>
            <a:endParaRPr sz="1350">
              <a:solidFill>
                <a:schemeClr val="dk1"/>
              </a:solidFill>
              <a:latin typeface="DM Sans"/>
              <a:ea typeface="DM Sans"/>
              <a:cs typeface="DM Sans"/>
              <a:sym typeface="DM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83"/>
          <p:cNvSpPr txBox="1"/>
          <p:nvPr/>
        </p:nvSpPr>
        <p:spPr>
          <a:xfrm>
            <a:off x="491300" y="930425"/>
            <a:ext cx="38736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Untitled.ipynb</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521" name="Google Shape;521;p83"/>
          <p:cNvSpPr txBox="1"/>
          <p:nvPr/>
        </p:nvSpPr>
        <p:spPr>
          <a:xfrm>
            <a:off x="491300" y="1772800"/>
            <a:ext cx="3236400" cy="36450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Cuando se crea el cuaderno, Jupyter Notebook nombra el cuaderno como Untitled.ipynb de forma predeterminada.</a:t>
            </a:r>
            <a:endParaRPr sz="1350">
              <a:latin typeface="DM Sans"/>
              <a:ea typeface="DM Sans"/>
              <a:cs typeface="DM Sans"/>
              <a:sym typeface="DM Sans"/>
            </a:endParaRPr>
          </a:p>
          <a:p>
            <a:pPr indent="0" lvl="0" marL="0" marR="0" rtl="0" algn="l">
              <a:lnSpc>
                <a:spcPct val="115000"/>
              </a:lnSpc>
              <a:spcBef>
                <a:spcPts val="1000"/>
              </a:spcBef>
              <a:spcAft>
                <a:spcPts val="0"/>
              </a:spcAft>
              <a:buNone/>
            </a:pPr>
            <a:r>
              <a:rPr lang="es" sz="1350">
                <a:latin typeface="DM Sans"/>
                <a:ea typeface="DM Sans"/>
                <a:cs typeface="DM Sans"/>
                <a:sym typeface="DM Sans"/>
              </a:rPr>
              <a:t>Para cambiar el nombre del cuaderno, simplemente haga clic en la palabra Untitled.ipynb. Esto abrirá un cuadro de diálogo titulado “Cambiar nombre del cuaderno”. Ingrese el nombre válido para su cuaderno en la barra de texto, luego haga clic en Aceptar.</a:t>
            </a:r>
            <a:endParaRPr sz="1350">
              <a:latin typeface="DM Sans"/>
              <a:ea typeface="DM Sans"/>
              <a:cs typeface="DM Sans"/>
              <a:sym typeface="DM Sans"/>
            </a:endParaRPr>
          </a:p>
          <a:p>
            <a:pPr indent="0" lvl="0" marL="0" marR="0" rtl="0" algn="l">
              <a:lnSpc>
                <a:spcPct val="115000"/>
              </a:lnSpc>
              <a:spcBef>
                <a:spcPts val="1000"/>
              </a:spcBef>
              <a:spcAft>
                <a:spcPts val="0"/>
              </a:spcAft>
              <a:buNone/>
            </a:pPr>
            <a:r>
              <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522" name="Google Shape;522;p83"/>
          <p:cNvPicPr preferRelativeResize="0"/>
          <p:nvPr/>
        </p:nvPicPr>
        <p:blipFill>
          <a:blip r:embed="rId3">
            <a:alphaModFix/>
          </a:blip>
          <a:stretch>
            <a:fillRect/>
          </a:stretch>
        </p:blipFill>
        <p:spPr>
          <a:xfrm>
            <a:off x="3727700" y="1919513"/>
            <a:ext cx="5129010" cy="2047125"/>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84"/>
          <p:cNvSpPr txBox="1"/>
          <p:nvPr/>
        </p:nvSpPr>
        <p:spPr>
          <a:xfrm>
            <a:off x="1404863" y="1941375"/>
            <a:ext cx="6221400" cy="2401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I</a:t>
            </a:r>
            <a:r>
              <a:rPr b="1" lang="es" sz="4000">
                <a:solidFill>
                  <a:schemeClr val="lt1"/>
                </a:solidFill>
                <a:latin typeface="DM Sans"/>
                <a:ea typeface="DM Sans"/>
                <a:cs typeface="DM Sans"/>
                <a:sym typeface="DM Sans"/>
              </a:rPr>
              <a:t>nstalación de Jupyter notebooks, uso de </a:t>
            </a:r>
            <a:r>
              <a:rPr b="1" lang="es" sz="4000">
                <a:solidFill>
                  <a:srgbClr val="EAFF6A"/>
                </a:solidFill>
                <a:latin typeface="DM Sans"/>
                <a:ea typeface="DM Sans"/>
                <a:cs typeface="DM Sans"/>
                <a:sym typeface="DM Sans"/>
              </a:rPr>
              <a:t>Google Colab</a:t>
            </a:r>
            <a:endParaRPr b="1" sz="4000">
              <a:solidFill>
                <a:srgbClr val="EAFF6A"/>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lt1"/>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31"/>
          <p:cNvSpPr txBox="1"/>
          <p:nvPr/>
        </p:nvSpPr>
        <p:spPr>
          <a:xfrm>
            <a:off x="395400" y="416425"/>
            <a:ext cx="7668000" cy="2401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1100"/>
              <a:buFont typeface="Arial"/>
              <a:buNone/>
            </a:pPr>
            <a:r>
              <a:rPr b="1" lang="es" sz="4000">
                <a:solidFill>
                  <a:schemeClr val="dk1"/>
                </a:solidFill>
                <a:latin typeface="DM Sans"/>
                <a:ea typeface="DM Sans"/>
                <a:cs typeface="DM Sans"/>
                <a:sym typeface="DM Sans"/>
              </a:rPr>
              <a:t>Introducción a la programación Python</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Clr>
                <a:schemeClr val="dk1"/>
              </a:buClr>
              <a:buSzPts val="1100"/>
              <a:buFont typeface="Arial"/>
              <a:buNone/>
            </a:pPr>
            <a:r>
              <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145" name="Google Shape;145;p31"/>
          <p:cNvSpPr txBox="1"/>
          <p:nvPr/>
        </p:nvSpPr>
        <p:spPr>
          <a:xfrm>
            <a:off x="457725" y="1903500"/>
            <a:ext cx="4730100" cy="2886000"/>
          </a:xfrm>
          <a:prstGeom prst="rect">
            <a:avLst/>
          </a:prstGeom>
          <a:noFill/>
          <a:ln>
            <a:noFill/>
          </a:ln>
        </p:spPr>
        <p:txBody>
          <a:bodyPr anchorCtr="0" anchor="t" bIns="91425" lIns="91425" spcFirstLastPara="1" rIns="91425" wrap="square" tIns="91425">
            <a:spAutoFit/>
          </a:bodyPr>
          <a:lstStyle/>
          <a:p>
            <a:pPr indent="-314325" lvl="0" marL="457200" rtl="0" algn="l">
              <a:spcBef>
                <a:spcPts val="0"/>
              </a:spcBef>
              <a:spcAft>
                <a:spcPts val="0"/>
              </a:spcAft>
              <a:buClr>
                <a:srgbClr val="EAFF6A"/>
              </a:buClr>
              <a:buSzPts val="1350"/>
              <a:buFont typeface="DM Sans"/>
              <a:buChar char="✓"/>
            </a:pPr>
            <a:r>
              <a:rPr lang="es" sz="1350">
                <a:latin typeface="DM Sans"/>
                <a:ea typeface="DM Sans"/>
                <a:cs typeface="DM Sans"/>
                <a:sym typeface="DM Sans"/>
              </a:rPr>
              <a:t>Definición de Programa (Lenguaje compilado vs interpretado)</a:t>
            </a:r>
            <a:endParaRPr sz="1350">
              <a:latin typeface="DM Sans"/>
              <a:ea typeface="DM Sans"/>
              <a:cs typeface="DM Sans"/>
              <a:sym typeface="DM Sans"/>
            </a:endParaRPr>
          </a:p>
          <a:p>
            <a:pPr indent="-314325" lvl="0" marL="457200" rtl="0" algn="l">
              <a:spcBef>
                <a:spcPts val="0"/>
              </a:spcBef>
              <a:spcAft>
                <a:spcPts val="0"/>
              </a:spcAft>
              <a:buClr>
                <a:srgbClr val="EAFF6A"/>
              </a:buClr>
              <a:buSzPts val="1350"/>
              <a:buFont typeface="DM Sans"/>
              <a:buChar char="✓"/>
            </a:pPr>
            <a:r>
              <a:rPr lang="es" sz="1350">
                <a:latin typeface="DM Sans"/>
                <a:ea typeface="DM Sans"/>
                <a:cs typeface="DM Sans"/>
                <a:sym typeface="DM Sans"/>
              </a:rPr>
              <a:t>Introducción a Python</a:t>
            </a:r>
            <a:endParaRPr sz="1350">
              <a:latin typeface="DM Sans"/>
              <a:ea typeface="DM Sans"/>
              <a:cs typeface="DM Sans"/>
              <a:sym typeface="DM Sans"/>
            </a:endParaRPr>
          </a:p>
          <a:p>
            <a:pPr indent="-314325" lvl="0" marL="457200" rtl="0" algn="l">
              <a:spcBef>
                <a:spcPts val="0"/>
              </a:spcBef>
              <a:spcAft>
                <a:spcPts val="0"/>
              </a:spcAft>
              <a:buClr>
                <a:srgbClr val="EAFF6A"/>
              </a:buClr>
              <a:buSzPts val="1350"/>
              <a:buFont typeface="DM Sans"/>
              <a:buChar char="✓"/>
            </a:pPr>
            <a:r>
              <a:rPr lang="es" sz="1350">
                <a:latin typeface="DM Sans"/>
                <a:ea typeface="DM Sans"/>
                <a:cs typeface="DM Sans"/>
                <a:sym typeface="DM Sans"/>
              </a:rPr>
              <a:t>Nociones básicas: variable asignación, expresiones</a:t>
            </a:r>
            <a:endParaRPr sz="1350">
              <a:latin typeface="DM Sans"/>
              <a:ea typeface="DM Sans"/>
              <a:cs typeface="DM Sans"/>
              <a:sym typeface="DM Sans"/>
            </a:endParaRPr>
          </a:p>
          <a:p>
            <a:pPr indent="-314325" lvl="0" marL="457200" rtl="0" algn="l">
              <a:spcBef>
                <a:spcPts val="0"/>
              </a:spcBef>
              <a:spcAft>
                <a:spcPts val="0"/>
              </a:spcAft>
              <a:buClr>
                <a:srgbClr val="EAFF6A"/>
              </a:buClr>
              <a:buSzPts val="1350"/>
              <a:buFont typeface="DM Sans"/>
              <a:buChar char="✓"/>
            </a:pPr>
            <a:r>
              <a:rPr lang="es" sz="1350">
                <a:latin typeface="DM Sans"/>
                <a:ea typeface="DM Sans"/>
                <a:cs typeface="DM Sans"/>
                <a:sym typeface="DM Sans"/>
              </a:rPr>
              <a:t>Objetos y punteros</a:t>
            </a:r>
            <a:endParaRPr sz="1350">
              <a:latin typeface="DM Sans"/>
              <a:ea typeface="DM Sans"/>
              <a:cs typeface="DM Sans"/>
              <a:sym typeface="DM Sans"/>
            </a:endParaRPr>
          </a:p>
          <a:p>
            <a:pPr indent="-314325" lvl="0" marL="457200" rtl="0" algn="l">
              <a:spcBef>
                <a:spcPts val="0"/>
              </a:spcBef>
              <a:spcAft>
                <a:spcPts val="0"/>
              </a:spcAft>
              <a:buClr>
                <a:srgbClr val="EAFF6A"/>
              </a:buClr>
              <a:buSzPts val="1350"/>
              <a:buFont typeface="DM Sans"/>
              <a:buChar char="✓"/>
            </a:pPr>
            <a:r>
              <a:rPr lang="es" sz="1350">
                <a:latin typeface="DM Sans"/>
                <a:ea typeface="DM Sans"/>
                <a:cs typeface="DM Sans"/>
                <a:sym typeface="DM Sans"/>
              </a:rPr>
              <a:t>Operadores  </a:t>
            </a:r>
            <a:endParaRPr sz="1350">
              <a:latin typeface="DM Sans"/>
              <a:ea typeface="DM Sans"/>
              <a:cs typeface="DM Sans"/>
              <a:sym typeface="DM Sans"/>
            </a:endParaRPr>
          </a:p>
          <a:p>
            <a:pPr indent="-314325" lvl="1" marL="914400" rtl="0" algn="l">
              <a:spcBef>
                <a:spcPts val="0"/>
              </a:spcBef>
              <a:spcAft>
                <a:spcPts val="0"/>
              </a:spcAft>
              <a:buSzPts val="1350"/>
              <a:buFont typeface="DM Sans"/>
              <a:buChar char="○"/>
            </a:pPr>
            <a:r>
              <a:rPr lang="es" sz="1350">
                <a:latin typeface="DM Sans"/>
                <a:ea typeface="DM Sans"/>
                <a:cs typeface="DM Sans"/>
                <a:sym typeface="DM Sans"/>
              </a:rPr>
              <a:t>Operadores aritméticos.</a:t>
            </a:r>
            <a:endParaRPr sz="1350">
              <a:latin typeface="DM Sans"/>
              <a:ea typeface="DM Sans"/>
              <a:cs typeface="DM Sans"/>
              <a:sym typeface="DM Sans"/>
            </a:endParaRPr>
          </a:p>
          <a:p>
            <a:pPr indent="-314325" lvl="1" marL="914400" rtl="0" algn="l">
              <a:spcBef>
                <a:spcPts val="0"/>
              </a:spcBef>
              <a:spcAft>
                <a:spcPts val="0"/>
              </a:spcAft>
              <a:buSzPts val="1350"/>
              <a:buFont typeface="DM Sans"/>
              <a:buChar char="○"/>
            </a:pPr>
            <a:r>
              <a:rPr lang="es" sz="1350">
                <a:latin typeface="DM Sans"/>
                <a:ea typeface="DM Sans"/>
                <a:cs typeface="DM Sans"/>
                <a:sym typeface="DM Sans"/>
              </a:rPr>
              <a:t>Operadores de asignaciones</a:t>
            </a:r>
            <a:endParaRPr sz="1350">
              <a:latin typeface="DM Sans"/>
              <a:ea typeface="DM Sans"/>
              <a:cs typeface="DM Sans"/>
              <a:sym typeface="DM Sans"/>
            </a:endParaRPr>
          </a:p>
          <a:p>
            <a:pPr indent="-314325" lvl="1" marL="914400" rtl="0" algn="l">
              <a:spcBef>
                <a:spcPts val="0"/>
              </a:spcBef>
              <a:spcAft>
                <a:spcPts val="0"/>
              </a:spcAft>
              <a:buSzPts val="1350"/>
              <a:buFont typeface="DM Sans"/>
              <a:buChar char="○"/>
            </a:pPr>
            <a:r>
              <a:rPr lang="es" sz="1350">
                <a:latin typeface="DM Sans"/>
                <a:ea typeface="DM Sans"/>
                <a:cs typeface="DM Sans"/>
                <a:sym typeface="DM Sans"/>
              </a:rPr>
              <a:t>Operadores de comparación</a:t>
            </a:r>
            <a:endParaRPr sz="1350">
              <a:latin typeface="DM Sans"/>
              <a:ea typeface="DM Sans"/>
              <a:cs typeface="DM Sans"/>
              <a:sym typeface="DM Sans"/>
            </a:endParaRPr>
          </a:p>
          <a:p>
            <a:pPr indent="-314325" lvl="1" marL="914400" rtl="0" algn="l">
              <a:spcBef>
                <a:spcPts val="0"/>
              </a:spcBef>
              <a:spcAft>
                <a:spcPts val="0"/>
              </a:spcAft>
              <a:buSzPts val="1350"/>
              <a:buFont typeface="DM Sans"/>
              <a:buChar char="○"/>
            </a:pPr>
            <a:r>
              <a:rPr lang="es" sz="1350">
                <a:latin typeface="DM Sans"/>
                <a:ea typeface="DM Sans"/>
                <a:cs typeface="DM Sans"/>
                <a:sym typeface="DM Sans"/>
              </a:rPr>
              <a:t>Operadores de identidad y pertenencia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85"/>
          <p:cNvSpPr txBox="1"/>
          <p:nvPr/>
        </p:nvSpPr>
        <p:spPr>
          <a:xfrm>
            <a:off x="491300" y="930425"/>
            <a:ext cx="5501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Jupyter Notebooks</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533" name="Google Shape;533;p85"/>
          <p:cNvSpPr txBox="1"/>
          <p:nvPr/>
        </p:nvSpPr>
        <p:spPr>
          <a:xfrm>
            <a:off x="491300" y="1666625"/>
            <a:ext cx="3236400" cy="32778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Jupyter Notebook es una aplicación cliente-servidor lanzada en 2015 por la organización sin ánimo de lucro </a:t>
            </a:r>
            <a:r>
              <a:rPr lang="es" sz="1350" u="sng">
                <a:solidFill>
                  <a:schemeClr val="hlink"/>
                </a:solidFill>
                <a:latin typeface="DM Sans"/>
                <a:ea typeface="DM Sans"/>
                <a:cs typeface="DM Sans"/>
                <a:sym typeface="DM Sans"/>
                <a:hlinkClick r:id="rId3"/>
              </a:rPr>
              <a:t>Proyecto Jupyter.</a:t>
            </a:r>
            <a:r>
              <a:rPr lang="es" sz="1350">
                <a:latin typeface="DM Sans"/>
                <a:ea typeface="DM Sans"/>
                <a:cs typeface="DM Sans"/>
                <a:sym typeface="DM Sans"/>
              </a:rPr>
              <a:t> Permite crear y compartir documentos web en formato JSON. </a:t>
            </a:r>
            <a:endParaRPr sz="1350">
              <a:latin typeface="DM Sans"/>
              <a:ea typeface="DM Sans"/>
              <a:cs typeface="DM Sans"/>
              <a:sym typeface="DM Sans"/>
            </a:endParaRPr>
          </a:p>
          <a:p>
            <a:pPr indent="0" lvl="0" marL="0" marR="0" rtl="0" algn="l">
              <a:lnSpc>
                <a:spcPct val="115000"/>
              </a:lnSpc>
              <a:spcBef>
                <a:spcPts val="1000"/>
              </a:spcBef>
              <a:spcAft>
                <a:spcPts val="0"/>
              </a:spcAft>
              <a:buNone/>
            </a:pPr>
            <a:r>
              <a:rPr lang="es" sz="1350">
                <a:latin typeface="DM Sans"/>
                <a:ea typeface="DM Sans"/>
                <a:cs typeface="DM Sans"/>
                <a:sym typeface="DM Sans"/>
              </a:rPr>
              <a:t>Tiene celdas que permiten almacenar código, texto (en formato Markdown), fórmulas matemáticas y ecuaciones, o también contenido multimedia (Rich Media). </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sp>
        <p:nvSpPr>
          <p:cNvPr id="534" name="Google Shape;534;p85"/>
          <p:cNvSpPr txBox="1"/>
          <p:nvPr/>
        </p:nvSpPr>
        <p:spPr>
          <a:xfrm>
            <a:off x="4506450" y="1616200"/>
            <a:ext cx="40818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350">
                <a:solidFill>
                  <a:schemeClr val="dk1"/>
                </a:solidFill>
                <a:latin typeface="DM Sans"/>
                <a:ea typeface="DM Sans"/>
                <a:cs typeface="DM Sans"/>
                <a:sym typeface="DM Sans"/>
              </a:rPr>
              <a:t>Se ejecuta desde la aplicación web cliente que funciona en cualquier navegador estándar.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0"/>
              </a:spcAft>
              <a:buNone/>
            </a:pPr>
            <a:r>
              <a:rPr lang="es" sz="1350">
                <a:solidFill>
                  <a:schemeClr val="dk1"/>
                </a:solidFill>
                <a:latin typeface="DM Sans"/>
                <a:ea typeface="DM Sans"/>
                <a:cs typeface="DM Sans"/>
                <a:sym typeface="DM Sans"/>
              </a:rPr>
              <a:t>El requisito previo es instalar y ejecutar en el sistema el servidor Jupyter Notebook por medio de Anaconda (ver </a:t>
            </a:r>
            <a:r>
              <a:rPr lang="es" sz="1350" u="sng">
                <a:solidFill>
                  <a:schemeClr val="hlink"/>
                </a:solidFill>
                <a:latin typeface="DM Sans"/>
                <a:ea typeface="DM Sans"/>
                <a:cs typeface="DM Sans"/>
                <a:sym typeface="DM Sans"/>
                <a:hlinkClick r:id="rId4"/>
              </a:rPr>
              <a:t>Instalacion Anaconda</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0"/>
              </a:spcAft>
              <a:buNone/>
            </a:pPr>
            <a:r>
              <a:rPr lang="es" sz="1350">
                <a:solidFill>
                  <a:schemeClr val="dk1"/>
                </a:solidFill>
                <a:latin typeface="DM Sans"/>
                <a:ea typeface="DM Sans"/>
                <a:cs typeface="DM Sans"/>
                <a:sym typeface="DM Sans"/>
              </a:rPr>
              <a:t>Los documentos creados en Jupyter pueden exportarse, entre otros formatos, a HTML, PDF, Markdown o Python (-py o .ipynb) y también pueden compartirse con otros usuarios por correo electrónico, utilizando Dropbox o GitHub </a:t>
            </a:r>
            <a:endParaRPr sz="1350">
              <a:solidFill>
                <a:schemeClr val="dk1"/>
              </a:solidFill>
              <a:latin typeface="DM Sans"/>
              <a:ea typeface="DM Sans"/>
              <a:cs typeface="DM Sans"/>
              <a:sym typeface="DM Sans"/>
            </a:endParaRPr>
          </a:p>
          <a:p>
            <a:pPr indent="0" lvl="0" marL="457200" rtl="0" algn="l">
              <a:lnSpc>
                <a:spcPct val="115000"/>
              </a:lnSpc>
              <a:spcBef>
                <a:spcPts val="1000"/>
              </a:spcBef>
              <a:spcAft>
                <a:spcPts val="0"/>
              </a:spcAft>
              <a:buNone/>
            </a:pPr>
            <a:r>
              <a:t/>
            </a:r>
            <a:endParaRPr sz="1350">
              <a:solidFill>
                <a:schemeClr val="dk1"/>
              </a:solidFill>
              <a:latin typeface="DM Sans"/>
              <a:ea typeface="DM Sans"/>
              <a:cs typeface="DM Sans"/>
              <a:sym typeface="DM Sans"/>
            </a:endParaRPr>
          </a:p>
          <a:p>
            <a:pPr indent="0" lvl="0" marL="457200" rtl="0" algn="l">
              <a:lnSpc>
                <a:spcPct val="115000"/>
              </a:lnSpc>
              <a:spcBef>
                <a:spcPts val="1000"/>
              </a:spcBef>
              <a:spcAft>
                <a:spcPts val="1000"/>
              </a:spcAft>
              <a:buNone/>
            </a:pPr>
            <a:r>
              <a:t/>
            </a:r>
            <a:endParaRPr sz="1350">
              <a:solidFill>
                <a:schemeClr val="dk1"/>
              </a:solidFill>
              <a:latin typeface="DM Sans"/>
              <a:ea typeface="DM Sans"/>
              <a:cs typeface="DM Sans"/>
              <a:sym typeface="DM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86"/>
          <p:cNvSpPr txBox="1"/>
          <p:nvPr/>
        </p:nvSpPr>
        <p:spPr>
          <a:xfrm>
            <a:off x="491300" y="930425"/>
            <a:ext cx="5501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Google Colab</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540" name="Google Shape;540;p86"/>
          <p:cNvSpPr txBox="1"/>
          <p:nvPr/>
        </p:nvSpPr>
        <p:spPr>
          <a:xfrm>
            <a:off x="491300" y="1666625"/>
            <a:ext cx="3236400" cy="27996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Para utilizarlo basta con acceder a nuestra cuenta de Google y, o bien entrar directamente al enlace de </a:t>
            </a:r>
            <a:r>
              <a:rPr lang="es" sz="1350" u="sng">
                <a:solidFill>
                  <a:schemeClr val="hlink"/>
                </a:solidFill>
                <a:latin typeface="DM Sans"/>
                <a:ea typeface="DM Sans"/>
                <a:cs typeface="DM Sans"/>
                <a:sym typeface="DM Sans"/>
                <a:hlinkClick r:id="rId3"/>
              </a:rPr>
              <a:t>Google Colab</a:t>
            </a:r>
            <a:r>
              <a:rPr lang="es" sz="1350">
                <a:latin typeface="DM Sans"/>
                <a:ea typeface="DM Sans"/>
                <a:cs typeface="DM Sans"/>
                <a:sym typeface="DM Sans"/>
              </a:rPr>
              <a:t>. </a:t>
            </a:r>
            <a:endParaRPr sz="1350">
              <a:latin typeface="DM Sans"/>
              <a:ea typeface="DM Sans"/>
              <a:cs typeface="DM Sans"/>
              <a:sym typeface="DM Sans"/>
            </a:endParaRPr>
          </a:p>
          <a:p>
            <a:pPr indent="0" lvl="0" marL="0" marR="0" rtl="0" algn="l">
              <a:lnSpc>
                <a:spcPct val="115000"/>
              </a:lnSpc>
              <a:spcBef>
                <a:spcPts val="1000"/>
              </a:spcBef>
              <a:spcAft>
                <a:spcPts val="0"/>
              </a:spcAft>
              <a:buNone/>
            </a:pPr>
            <a:r>
              <a:rPr lang="es" sz="1350">
                <a:latin typeface="DM Sans"/>
                <a:ea typeface="DM Sans"/>
                <a:cs typeface="DM Sans"/>
                <a:sym typeface="DM Sans"/>
              </a:rPr>
              <a:t>Otra opción es acceder a Google Drive, pulsar el botón de «Nuevo» y desplegar el menú de «Más», luego seleccionar «Colaboratory» y crear un nuevo cuaderno (notebook).</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pic>
        <p:nvPicPr>
          <p:cNvPr id="541" name="Google Shape;541;p86"/>
          <p:cNvPicPr preferRelativeResize="0"/>
          <p:nvPr/>
        </p:nvPicPr>
        <p:blipFill>
          <a:blip r:embed="rId4">
            <a:alphaModFix/>
          </a:blip>
          <a:stretch>
            <a:fillRect/>
          </a:stretch>
        </p:blipFill>
        <p:spPr>
          <a:xfrm>
            <a:off x="4873475" y="655312"/>
            <a:ext cx="3655774" cy="3832874"/>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87"/>
          <p:cNvSpPr txBox="1"/>
          <p:nvPr/>
        </p:nvSpPr>
        <p:spPr>
          <a:xfrm>
            <a:off x="491300" y="930425"/>
            <a:ext cx="5501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s" sz="4000">
                <a:solidFill>
                  <a:schemeClr val="dk1"/>
                </a:solidFill>
                <a:latin typeface="DM Sans"/>
                <a:ea typeface="DM Sans"/>
                <a:cs typeface="DM Sans"/>
                <a:sym typeface="DM Sans"/>
              </a:rPr>
              <a:t>Google Colab</a:t>
            </a:r>
            <a:endParaRPr b="1" sz="4000">
              <a:solidFill>
                <a:schemeClr val="dk1"/>
              </a:solidFill>
              <a:latin typeface="DM Sans"/>
              <a:ea typeface="DM Sans"/>
              <a:cs typeface="DM Sans"/>
              <a:sym typeface="DM Sans"/>
            </a:endParaRPr>
          </a:p>
          <a:p>
            <a:pPr indent="0" lvl="0" marL="0" marR="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547" name="Google Shape;547;p87"/>
          <p:cNvSpPr txBox="1"/>
          <p:nvPr/>
        </p:nvSpPr>
        <p:spPr>
          <a:xfrm>
            <a:off x="491300" y="1666625"/>
            <a:ext cx="3649500" cy="35343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s" sz="1350">
                <a:latin typeface="DM Sans"/>
                <a:ea typeface="DM Sans"/>
                <a:cs typeface="DM Sans"/>
                <a:sym typeface="DM Sans"/>
              </a:rPr>
              <a:t>Cuando creamos un nuevo cuaderno, este es «estático», es decir, vemos su contenido, pero no estamos conectados a ningún entorno de ejecución. </a:t>
            </a:r>
            <a:endParaRPr sz="1350">
              <a:latin typeface="DM Sans"/>
              <a:ea typeface="DM Sans"/>
              <a:cs typeface="DM Sans"/>
              <a:sym typeface="DM Sans"/>
            </a:endParaRPr>
          </a:p>
          <a:p>
            <a:pPr indent="0" lvl="0" marL="0" rtl="0" algn="l">
              <a:lnSpc>
                <a:spcPct val="115000"/>
              </a:lnSpc>
              <a:spcBef>
                <a:spcPts val="1000"/>
              </a:spcBef>
              <a:spcAft>
                <a:spcPts val="0"/>
              </a:spcAft>
              <a:buClr>
                <a:schemeClr val="dk1"/>
              </a:buClr>
              <a:buSzPts val="1100"/>
              <a:buFont typeface="Arial"/>
              <a:buNone/>
            </a:pPr>
            <a:r>
              <a:rPr lang="es" sz="1350">
                <a:solidFill>
                  <a:schemeClr val="dk1"/>
                </a:solidFill>
                <a:latin typeface="DM Sans"/>
                <a:ea typeface="DM Sans"/>
                <a:cs typeface="DM Sans"/>
                <a:sym typeface="DM Sans"/>
              </a:rPr>
              <a:t>Nuestro cuaderno se conecta a una VM de Google Compute Engine (la infraestructura de máquinas virtuales de Google en la nube) cuando ejecutamos una celda o pulsamos sobre el botón de «Conectar».</a:t>
            </a:r>
            <a:endParaRPr sz="1350">
              <a:latin typeface="DM Sans"/>
              <a:ea typeface="DM Sans"/>
              <a:cs typeface="DM Sans"/>
              <a:sym typeface="DM Sans"/>
            </a:endParaRPr>
          </a:p>
          <a:p>
            <a:pPr indent="0" lvl="0" marL="0" marR="0" rtl="0" algn="l">
              <a:lnSpc>
                <a:spcPct val="115000"/>
              </a:lnSpc>
              <a:spcBef>
                <a:spcPts val="1000"/>
              </a:spcBef>
              <a:spcAft>
                <a:spcPts val="0"/>
              </a:spcAft>
              <a:buNone/>
            </a:pPr>
            <a:r>
              <a:t/>
            </a:r>
            <a:endParaRPr sz="1350">
              <a:latin typeface="DM Sans"/>
              <a:ea typeface="DM Sans"/>
              <a:cs typeface="DM Sans"/>
              <a:sym typeface="DM Sans"/>
            </a:endParaRPr>
          </a:p>
          <a:p>
            <a:pPr indent="0" lvl="0" marL="0" marR="0" rtl="0" algn="l">
              <a:lnSpc>
                <a:spcPct val="115000"/>
              </a:lnSpc>
              <a:spcBef>
                <a:spcPts val="1000"/>
              </a:spcBef>
              <a:spcAft>
                <a:spcPts val="0"/>
              </a:spcAft>
              <a:buNone/>
            </a:pPr>
            <a:r>
              <a:t/>
            </a:r>
            <a:endParaRPr sz="1350">
              <a:latin typeface="DM Sans"/>
              <a:ea typeface="DM Sans"/>
              <a:cs typeface="DM Sans"/>
              <a:sym typeface="DM Sans"/>
            </a:endParaRPr>
          </a:p>
          <a:p>
            <a:pPr indent="0" lvl="0" marL="457200" marR="0" rtl="0" algn="l">
              <a:lnSpc>
                <a:spcPct val="115000"/>
              </a:lnSpc>
              <a:spcBef>
                <a:spcPts val="1000"/>
              </a:spcBef>
              <a:spcAft>
                <a:spcPts val="1000"/>
              </a:spcAft>
              <a:buNone/>
            </a:pPr>
            <a:r>
              <a:t/>
            </a:r>
            <a:endParaRPr sz="1350">
              <a:latin typeface="DM Sans"/>
              <a:ea typeface="DM Sans"/>
              <a:cs typeface="DM Sans"/>
              <a:sym typeface="DM Sans"/>
            </a:endParaRPr>
          </a:p>
        </p:txBody>
      </p:sp>
      <p:sp>
        <p:nvSpPr>
          <p:cNvPr id="548" name="Google Shape;548;p87"/>
          <p:cNvSpPr txBox="1"/>
          <p:nvPr/>
        </p:nvSpPr>
        <p:spPr>
          <a:xfrm>
            <a:off x="4572000" y="1189950"/>
            <a:ext cx="34800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350">
              <a:solidFill>
                <a:schemeClr val="dk1"/>
              </a:solidFill>
              <a:latin typeface="DM Sans"/>
              <a:ea typeface="DM Sans"/>
              <a:cs typeface="DM Sans"/>
              <a:sym typeface="DM Sans"/>
            </a:endParaRPr>
          </a:p>
          <a:p>
            <a:pPr indent="0" lvl="0" marL="0" rtl="0" algn="l">
              <a:lnSpc>
                <a:spcPct val="115000"/>
              </a:lnSpc>
              <a:spcBef>
                <a:spcPts val="1000"/>
              </a:spcBef>
              <a:spcAft>
                <a:spcPts val="1000"/>
              </a:spcAft>
              <a:buNone/>
            </a:pPr>
            <a:r>
              <a:rPr lang="es" sz="1350">
                <a:solidFill>
                  <a:schemeClr val="dk1"/>
                </a:solidFill>
                <a:latin typeface="DM Sans"/>
                <a:ea typeface="DM Sans"/>
                <a:cs typeface="DM Sans"/>
                <a:sym typeface="DM Sans"/>
              </a:rPr>
              <a:t>La máquina en un inicio cuenta con 12 GB de RAM y 50 GB de almacenamiento en disco disponibles para el uso.</a:t>
            </a:r>
            <a:endParaRPr sz="1350">
              <a:solidFill>
                <a:schemeClr val="dk1"/>
              </a:solidFill>
              <a:latin typeface="DM Sans"/>
              <a:ea typeface="DM Sans"/>
              <a:cs typeface="DM Sans"/>
              <a:sym typeface="DM Sans"/>
            </a:endParaRPr>
          </a:p>
        </p:txBody>
      </p:sp>
      <p:pic>
        <p:nvPicPr>
          <p:cNvPr id="549" name="Google Shape;549;p87"/>
          <p:cNvPicPr preferRelativeResize="0"/>
          <p:nvPr/>
        </p:nvPicPr>
        <p:blipFill rotWithShape="1">
          <a:blip r:embed="rId3">
            <a:alphaModFix/>
          </a:blip>
          <a:srcRect b="0" l="0" r="0" t="33056"/>
          <a:stretch/>
        </p:blipFill>
        <p:spPr>
          <a:xfrm>
            <a:off x="1401950" y="3992125"/>
            <a:ext cx="6198549" cy="98910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88"/>
          <p:cNvSpPr txBox="1"/>
          <p:nvPr/>
        </p:nvSpPr>
        <p:spPr>
          <a:xfrm>
            <a:off x="14315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500">
                <a:solidFill>
                  <a:srgbClr val="EAFF6A"/>
                </a:solidFill>
                <a:latin typeface="DM Sans"/>
                <a:ea typeface="DM Sans"/>
                <a:cs typeface="DM Sans"/>
                <a:sym typeface="DM Sans"/>
              </a:rPr>
              <a:t>Actividad colaborativa</a:t>
            </a:r>
            <a:endParaRPr b="1" sz="3500">
              <a:solidFill>
                <a:srgbClr val="EAFF6A"/>
              </a:solidFill>
              <a:latin typeface="DM Sans"/>
              <a:ea typeface="DM Sans"/>
              <a:cs typeface="DM Sans"/>
              <a:sym typeface="DM Sans"/>
            </a:endParaRPr>
          </a:p>
        </p:txBody>
      </p:sp>
      <p:sp>
        <p:nvSpPr>
          <p:cNvPr id="555" name="Google Shape;555;p88"/>
          <p:cNvSpPr txBox="1"/>
          <p:nvPr/>
        </p:nvSpPr>
        <p:spPr>
          <a:xfrm>
            <a:off x="473350" y="1626100"/>
            <a:ext cx="77139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2500">
                <a:solidFill>
                  <a:schemeClr val="lt1"/>
                </a:solidFill>
                <a:latin typeface="DM Sans"/>
                <a:ea typeface="DM Sans"/>
                <a:cs typeface="DM Sans"/>
                <a:sym typeface="DM Sans"/>
              </a:rPr>
              <a:t>CÁLCULO DE ESTADISTICA DESCRIPTIVA BASICA</a:t>
            </a:r>
            <a:endParaRPr sz="2500">
              <a:solidFill>
                <a:srgbClr val="DEFC52"/>
              </a:solidFill>
              <a:latin typeface="Helvetica Neue Light"/>
              <a:ea typeface="Helvetica Neue Light"/>
              <a:cs typeface="Helvetica Neue Light"/>
              <a:sym typeface="Helvetica Neue Light"/>
            </a:endParaRPr>
          </a:p>
        </p:txBody>
      </p:sp>
      <p:sp>
        <p:nvSpPr>
          <p:cNvPr id="556" name="Google Shape;556;p88"/>
          <p:cNvSpPr txBox="1"/>
          <p:nvPr/>
        </p:nvSpPr>
        <p:spPr>
          <a:xfrm>
            <a:off x="473350" y="3980550"/>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000">
                <a:solidFill>
                  <a:srgbClr val="83AEFB"/>
                </a:solidFill>
                <a:latin typeface="DM Sans"/>
                <a:ea typeface="DM Sans"/>
                <a:cs typeface="DM Sans"/>
                <a:sym typeface="DM Sans"/>
              </a:rPr>
              <a:t>Duración: </a:t>
            </a:r>
            <a:r>
              <a:rPr b="1" lang="es" sz="2000">
                <a:solidFill>
                  <a:srgbClr val="83AEFB"/>
                </a:solidFill>
                <a:latin typeface="DM Sans"/>
                <a:ea typeface="DM Sans"/>
                <a:cs typeface="DM Sans"/>
                <a:sym typeface="DM Sans"/>
              </a:rPr>
              <a:t>20</a:t>
            </a:r>
            <a:r>
              <a:rPr b="1" lang="es" sz="2000">
                <a:solidFill>
                  <a:srgbClr val="83AEFB"/>
                </a:solidFill>
                <a:latin typeface="DM Sans"/>
                <a:ea typeface="DM Sans"/>
                <a:cs typeface="DM Sans"/>
                <a:sym typeface="DM Sans"/>
              </a:rPr>
              <a:t> minutos</a:t>
            </a:r>
            <a:endParaRPr b="1" sz="2000">
              <a:solidFill>
                <a:srgbClr val="83AEFB"/>
              </a:solidFill>
              <a:latin typeface="DM Sans"/>
              <a:ea typeface="DM Sans"/>
              <a:cs typeface="DM Sans"/>
              <a:sym typeface="DM Sans"/>
            </a:endParaRPr>
          </a:p>
        </p:txBody>
      </p:sp>
      <p:grpSp>
        <p:nvGrpSpPr>
          <p:cNvPr id="557" name="Google Shape;557;p88"/>
          <p:cNvGrpSpPr/>
          <p:nvPr/>
        </p:nvGrpSpPr>
        <p:grpSpPr>
          <a:xfrm>
            <a:off x="473351" y="619523"/>
            <a:ext cx="738900" cy="738900"/>
            <a:chOff x="473351" y="619523"/>
            <a:chExt cx="738900" cy="738900"/>
          </a:xfrm>
        </p:grpSpPr>
        <p:sp>
          <p:nvSpPr>
            <p:cNvPr id="558" name="Google Shape;558;p88"/>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9" name="Google Shape;559;p88"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
        <p:nvSpPr>
          <p:cNvPr id="560" name="Google Shape;560;p88"/>
          <p:cNvSpPr txBox="1"/>
          <p:nvPr/>
        </p:nvSpPr>
        <p:spPr>
          <a:xfrm>
            <a:off x="473350" y="2195500"/>
            <a:ext cx="71694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s" sz="2500">
                <a:solidFill>
                  <a:srgbClr val="B7B7B7"/>
                </a:solidFill>
                <a:latin typeface="DM Sans"/>
                <a:ea typeface="DM Sans"/>
                <a:cs typeface="DM Sans"/>
                <a:sym typeface="DM Sans"/>
              </a:rPr>
              <a:t>Aplicando conceptos de programación estructurada para obtener resúmenes numéricos</a:t>
            </a:r>
            <a:endParaRPr sz="2500">
              <a:solidFill>
                <a:srgbClr val="B7B7B7"/>
              </a:solidFill>
              <a:latin typeface="DM Sans"/>
              <a:ea typeface="DM Sans"/>
              <a:cs typeface="DM Sans"/>
              <a:sym typeface="DM Sans"/>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89"/>
          <p:cNvSpPr txBox="1"/>
          <p:nvPr/>
        </p:nvSpPr>
        <p:spPr>
          <a:xfrm>
            <a:off x="4519500" y="1820650"/>
            <a:ext cx="3834600" cy="2490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Apertura al aprendizaje</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Siempre, pero siempre puedes seguir aprendiendo. Compartir el conocimiento es válido, la construcción colaborativa es la propuesta.</a:t>
            </a:r>
            <a:endParaRPr sz="1350">
              <a:solidFill>
                <a:schemeClr val="dk1"/>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Todas las voces</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Escuchar a todos, todos podemos reflexionar. Dejar el espacio para que todos podamos participar.</a:t>
            </a:r>
            <a:endParaRPr sz="1350" u="sng">
              <a:solidFill>
                <a:schemeClr val="dk1"/>
              </a:solidFill>
              <a:latin typeface="DM Sans"/>
              <a:ea typeface="DM Sans"/>
              <a:cs typeface="DM Sans"/>
              <a:sym typeface="DM Sans"/>
            </a:endParaRPr>
          </a:p>
        </p:txBody>
      </p:sp>
      <p:sp>
        <p:nvSpPr>
          <p:cNvPr id="566" name="Google Shape;566;p89"/>
          <p:cNvSpPr txBox="1"/>
          <p:nvPr/>
        </p:nvSpPr>
        <p:spPr>
          <a:xfrm>
            <a:off x="442200" y="1820650"/>
            <a:ext cx="3834600" cy="1866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Presencia</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Participar y “estar” en la clase, que tu alrededor no te distraiga</a:t>
            </a:r>
            <a:endParaRPr sz="1350">
              <a:solidFill>
                <a:schemeClr val="dk1"/>
              </a:solidFill>
              <a:latin typeface="DM Sans"/>
              <a:ea typeface="DM Sans"/>
              <a:cs typeface="DM Sans"/>
              <a:sym typeface="DM Sans"/>
            </a:endParaRPr>
          </a:p>
          <a:p>
            <a:pPr indent="0" lvl="0" marL="0" rtl="0" algn="l">
              <a:lnSpc>
                <a:spcPct val="100000"/>
              </a:lnSpc>
              <a:spcBef>
                <a:spcPts val="800"/>
              </a:spcBef>
              <a:spcAft>
                <a:spcPts val="0"/>
              </a:spcAft>
              <a:buNone/>
            </a:pPr>
            <a:r>
              <a:t/>
            </a:r>
            <a:endParaRPr sz="1350">
              <a:solidFill>
                <a:schemeClr val="dk1"/>
              </a:solidFill>
              <a:latin typeface="DM Sans"/>
              <a:ea typeface="DM Sans"/>
              <a:cs typeface="DM Sans"/>
              <a:sym typeface="DM Sans"/>
            </a:endParaRPr>
          </a:p>
          <a:p>
            <a:pPr indent="0" lvl="0" marL="0" rtl="0" algn="l">
              <a:lnSpc>
                <a:spcPct val="100000"/>
              </a:lnSpc>
              <a:spcBef>
                <a:spcPts val="0"/>
              </a:spcBef>
              <a:spcAft>
                <a:spcPts val="0"/>
              </a:spcAft>
              <a:buNone/>
            </a:pPr>
            <a:r>
              <a:rPr b="1" lang="es" sz="1350">
                <a:solidFill>
                  <a:schemeClr val="dk1"/>
                </a:solidFill>
                <a:latin typeface="DM Sans"/>
                <a:ea typeface="DM Sans"/>
                <a:cs typeface="DM Sans"/>
                <a:sym typeface="DM Sans"/>
              </a:rPr>
              <a:t>Escucha activa</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lnSpc>
                <a:spcPct val="100000"/>
              </a:lnSpc>
              <a:spcBef>
                <a:spcPts val="0"/>
              </a:spcBef>
              <a:spcAft>
                <a:spcPts val="0"/>
              </a:spcAft>
              <a:buClr>
                <a:srgbClr val="EA90FF"/>
              </a:buClr>
              <a:buSzPts val="1350"/>
              <a:buFont typeface="DM Sans"/>
              <a:buChar char="✓"/>
            </a:pPr>
            <a:r>
              <a:rPr lang="es" sz="1350">
                <a:solidFill>
                  <a:schemeClr val="dk1"/>
                </a:solidFill>
                <a:latin typeface="DM Sans"/>
                <a:ea typeface="DM Sans"/>
                <a:cs typeface="DM Sans"/>
                <a:sym typeface="DM Sans"/>
              </a:rPr>
              <a:t>Escuchar más allá de lo que la persona está expresando directamente</a:t>
            </a:r>
            <a:endParaRPr sz="1350" u="sng">
              <a:solidFill>
                <a:schemeClr val="dk1"/>
              </a:solidFill>
              <a:latin typeface="DM Sans"/>
              <a:ea typeface="DM Sans"/>
              <a:cs typeface="DM Sans"/>
              <a:sym typeface="DM Sans"/>
            </a:endParaRPr>
          </a:p>
        </p:txBody>
      </p:sp>
      <p:sp>
        <p:nvSpPr>
          <p:cNvPr id="567" name="Google Shape;567;p89"/>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Acuerdos</a:t>
            </a:r>
            <a:endParaRPr b="1" sz="4000">
              <a:solidFill>
                <a:schemeClr val="dk1"/>
              </a:solidFill>
              <a:latin typeface="DM Sans"/>
              <a:ea typeface="DM Sans"/>
              <a:cs typeface="DM Sans"/>
              <a:sym typeface="DM Sans"/>
            </a:endParaRPr>
          </a:p>
        </p:txBody>
      </p:sp>
      <p:sp>
        <p:nvSpPr>
          <p:cNvPr id="568" name="Google Shape;568;p89"/>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ACTIVIDAD COLABORATIVA</a:t>
            </a:r>
            <a:endParaRPr>
              <a:latin typeface="DM Sans"/>
              <a:ea typeface="DM Sans"/>
              <a:cs typeface="DM Sans"/>
              <a:sym typeface="DM Sans"/>
            </a:endParaRPr>
          </a:p>
        </p:txBody>
      </p:sp>
      <p:grpSp>
        <p:nvGrpSpPr>
          <p:cNvPr id="569" name="Google Shape;569;p89"/>
          <p:cNvGrpSpPr/>
          <p:nvPr/>
        </p:nvGrpSpPr>
        <p:grpSpPr>
          <a:xfrm>
            <a:off x="457350" y="468286"/>
            <a:ext cx="431074" cy="431074"/>
            <a:chOff x="473351" y="619523"/>
            <a:chExt cx="738900" cy="738900"/>
          </a:xfrm>
        </p:grpSpPr>
        <p:sp>
          <p:nvSpPr>
            <p:cNvPr id="570" name="Google Shape;570;p89"/>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1" name="Google Shape;571;p89"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grpSp>
        <p:nvGrpSpPr>
          <p:cNvPr id="576" name="Google Shape;576;p90"/>
          <p:cNvGrpSpPr/>
          <p:nvPr/>
        </p:nvGrpSpPr>
        <p:grpSpPr>
          <a:xfrm>
            <a:off x="457350" y="468286"/>
            <a:ext cx="431074" cy="431074"/>
            <a:chOff x="473351" y="619523"/>
            <a:chExt cx="738900" cy="738900"/>
          </a:xfrm>
        </p:grpSpPr>
        <p:sp>
          <p:nvSpPr>
            <p:cNvPr id="577" name="Google Shape;577;p90"/>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8" name="Google Shape;578;p90" title="ícono de actividad colaborativa"/>
            <p:cNvPicPr preferRelativeResize="0"/>
            <p:nvPr/>
          </p:nvPicPr>
          <p:blipFill>
            <a:blip r:embed="rId3">
              <a:alphaModFix/>
            </a:blip>
            <a:stretch>
              <a:fillRect/>
            </a:stretch>
          </p:blipFill>
          <p:spPr>
            <a:xfrm>
              <a:off x="616475" y="762647"/>
              <a:ext cx="452650" cy="452650"/>
            </a:xfrm>
            <a:prstGeom prst="rect">
              <a:avLst/>
            </a:prstGeom>
            <a:noFill/>
            <a:ln>
              <a:noFill/>
            </a:ln>
          </p:spPr>
        </p:pic>
      </p:grpSp>
      <p:sp>
        <p:nvSpPr>
          <p:cNvPr id="579" name="Google Shape;579;p90"/>
          <p:cNvSpPr txBox="1"/>
          <p:nvPr/>
        </p:nvSpPr>
        <p:spPr>
          <a:xfrm>
            <a:off x="501450" y="990513"/>
            <a:ext cx="7310100" cy="1847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Optimizando el stock para una PYME</a:t>
            </a:r>
            <a:endParaRPr b="1" sz="4000">
              <a:solidFill>
                <a:schemeClr val="dk1"/>
              </a:solidFill>
              <a:latin typeface="DM Sans"/>
              <a:ea typeface="DM Sans"/>
              <a:cs typeface="DM Sans"/>
              <a:sym typeface="DM Sans"/>
            </a:endParaRPr>
          </a:p>
          <a:p>
            <a:pPr indent="0" lvl="0" marL="0" rtl="0" algn="l">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
        <p:nvSpPr>
          <p:cNvPr id="580" name="Google Shape;580;p90"/>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ACTIVIDAD COLABORATIVA</a:t>
            </a:r>
            <a:endParaRPr>
              <a:latin typeface="DM Sans"/>
              <a:ea typeface="DM Sans"/>
              <a:cs typeface="DM Sans"/>
              <a:sym typeface="DM Sans"/>
            </a:endParaRPr>
          </a:p>
        </p:txBody>
      </p:sp>
      <p:sp>
        <p:nvSpPr>
          <p:cNvPr id="581" name="Google Shape;581;p90"/>
          <p:cNvSpPr txBox="1"/>
          <p:nvPr/>
        </p:nvSpPr>
        <p:spPr>
          <a:xfrm>
            <a:off x="501450" y="2246450"/>
            <a:ext cx="3834600" cy="288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latin typeface="DM Sans"/>
                <a:ea typeface="DM Sans"/>
                <a:cs typeface="DM Sans"/>
                <a:sym typeface="DM Sans"/>
              </a:rPr>
              <a:t>Consigna:</a:t>
            </a:r>
            <a:r>
              <a:rPr lang="es" sz="1350">
                <a:latin typeface="DM Sans"/>
                <a:ea typeface="DM Sans"/>
                <a:cs typeface="DM Sans"/>
                <a:sym typeface="DM Sans"/>
              </a:rPr>
              <a:t> </a:t>
            </a:r>
            <a:r>
              <a:rPr lang="es" sz="1350">
                <a:latin typeface="DM Sans"/>
                <a:ea typeface="DM Sans"/>
                <a:cs typeface="DM Sans"/>
                <a:sym typeface="DM Sans"/>
              </a:rPr>
              <a:t>Utilizaremos la información de la Clase 2 asociada con las acciones de diversas compañías para resolver las siguientes consignas:</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 Por medio de un ciclo (For o While) obtener el promedio, desviación estándar y varianza de cada una de las acciones en cada columna</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p:txBody>
      </p:sp>
      <p:sp>
        <p:nvSpPr>
          <p:cNvPr id="582" name="Google Shape;582;p90"/>
          <p:cNvSpPr txBox="1"/>
          <p:nvPr/>
        </p:nvSpPr>
        <p:spPr>
          <a:xfrm>
            <a:off x="4555675" y="2246450"/>
            <a:ext cx="3834600" cy="205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solidFill>
                  <a:schemeClr val="dk1"/>
                </a:solidFill>
                <a:latin typeface="DM Sans"/>
                <a:ea typeface="DM Sans"/>
                <a:cs typeface="DM Sans"/>
                <a:sym typeface="DM Sans"/>
              </a:rPr>
              <a:t>👉 Crear una función que itere sobre cada columna de las acciones e identifique valor maximo y minimo </a:t>
            </a:r>
            <a:endParaRPr sz="1350">
              <a:solidFill>
                <a:schemeClr val="dk1"/>
              </a:solidFill>
              <a:latin typeface="DM Sans"/>
              <a:ea typeface="DM Sans"/>
              <a:cs typeface="DM Sans"/>
              <a:sym typeface="DM Sans"/>
            </a:endParaRPr>
          </a:p>
          <a:p>
            <a:pPr indent="0" lvl="0" marL="0" rtl="0" algn="l">
              <a:spcBef>
                <a:spcPts val="0"/>
              </a:spcBef>
              <a:spcAft>
                <a:spcPts val="0"/>
              </a:spcAft>
              <a:buNone/>
            </a:pPr>
            <a:r>
              <a:rPr lang="es" sz="1350">
                <a:solidFill>
                  <a:schemeClr val="dk1"/>
                </a:solidFill>
                <a:latin typeface="DM Sans"/>
                <a:ea typeface="DM Sans"/>
                <a:cs typeface="DM Sans"/>
                <a:sym typeface="DM Sans"/>
              </a:rPr>
              <a:t>Hint: Pueden usar las funciones .mean(), .std(), .var(), .min(), .max() de Pandas</a:t>
            </a:r>
            <a:endParaRPr sz="1350">
              <a:solidFill>
                <a:schemeClr val="dk1"/>
              </a:solidFill>
              <a:latin typeface="DM Sans"/>
              <a:ea typeface="DM Sans"/>
              <a:cs typeface="DM Sans"/>
              <a:sym typeface="DM Sans"/>
            </a:endParaRPr>
          </a:p>
          <a:p>
            <a:pPr indent="0" lvl="0" marL="0" rtl="0" algn="l">
              <a:spcBef>
                <a:spcPts val="0"/>
              </a:spcBef>
              <a:spcAft>
                <a:spcPts val="0"/>
              </a:spcAft>
              <a:buNone/>
            </a:pPr>
            <a:r>
              <a:t/>
            </a:r>
            <a:endParaRPr sz="1350">
              <a:solidFill>
                <a:schemeClr val="dk1"/>
              </a:solidFill>
              <a:latin typeface="DM Sans"/>
              <a:ea typeface="DM Sans"/>
              <a:cs typeface="DM Sans"/>
              <a:sym typeface="DM Sans"/>
            </a:endParaRPr>
          </a:p>
          <a:p>
            <a:pPr indent="0" lvl="0" marL="0" rtl="0" algn="l">
              <a:spcBef>
                <a:spcPts val="0"/>
              </a:spcBef>
              <a:spcAft>
                <a:spcPts val="0"/>
              </a:spcAft>
              <a:buNone/>
            </a:pPr>
            <a:r>
              <a:rPr lang="es" sz="1350">
                <a:solidFill>
                  <a:schemeClr val="dk1"/>
                </a:solidFill>
                <a:latin typeface="DM Sans"/>
                <a:ea typeface="DM Sans"/>
                <a:cs typeface="DM Sans"/>
                <a:sym typeface="DM Sans"/>
              </a:rPr>
              <a:t>Se recomienda trabajar en grupos de 2 o 3 estudiantes. </a:t>
            </a:r>
            <a:endParaRPr sz="1350">
              <a:solidFill>
                <a:schemeClr val="dk1"/>
              </a:solidFill>
              <a:latin typeface="DM Sans"/>
              <a:ea typeface="DM Sans"/>
              <a:cs typeface="DM Sans"/>
              <a:sym typeface="DM Sans"/>
            </a:endParaRPr>
          </a:p>
          <a:p>
            <a:pPr indent="0" lvl="0" marL="0" rtl="0" algn="l">
              <a:spcBef>
                <a:spcPts val="0"/>
              </a:spcBef>
              <a:spcAft>
                <a:spcPts val="0"/>
              </a:spcAft>
              <a:buNone/>
            </a:pPr>
            <a:r>
              <a:t/>
            </a:r>
            <a:endParaRPr sz="1350">
              <a:solidFill>
                <a:schemeClr val="dk1"/>
              </a:solidFill>
              <a:latin typeface="DM Sans"/>
              <a:ea typeface="DM Sans"/>
              <a:cs typeface="DM Sans"/>
              <a:sym typeface="DM Sans"/>
            </a:endParaRPr>
          </a:p>
        </p:txBody>
      </p:sp>
      <p:sp>
        <p:nvSpPr>
          <p:cNvPr id="583" name="Google Shape;583;p90"/>
          <p:cNvSpPr txBox="1"/>
          <p:nvPr/>
        </p:nvSpPr>
        <p:spPr>
          <a:xfrm>
            <a:off x="457350" y="4648750"/>
            <a:ext cx="7056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 sz="1100">
                <a:solidFill>
                  <a:srgbClr val="999999"/>
                </a:solidFill>
                <a:latin typeface="DM Sans"/>
                <a:ea typeface="DM Sans"/>
                <a:cs typeface="DM Sans"/>
                <a:sym typeface="DM Sans"/>
              </a:rPr>
              <a:t>NOTA:</a:t>
            </a:r>
            <a:r>
              <a:rPr lang="es" sz="1100">
                <a:solidFill>
                  <a:srgbClr val="999999"/>
                </a:solidFill>
                <a:latin typeface="DM Sans"/>
                <a:ea typeface="DM Sans"/>
                <a:cs typeface="DM Sans"/>
                <a:sym typeface="DM Sans"/>
              </a:rPr>
              <a:t> usaremos los breakouts rooms. El tutor/a tendrá el rol de facilitador/a.</a:t>
            </a:r>
            <a:endParaRPr i="1" sz="1000" u="sng">
              <a:solidFill>
                <a:srgbClr val="83AEFB"/>
              </a:solidFill>
              <a:latin typeface="DM Sans"/>
              <a:ea typeface="DM Sans"/>
              <a:cs typeface="DM Sans"/>
              <a:sym typeface="DM Sans"/>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91"/>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¿Preguntas?</a:t>
            </a:r>
            <a:endParaRPr b="1" sz="4000">
              <a:solidFill>
                <a:srgbClr val="EAFF6A"/>
              </a:solidFill>
              <a:latin typeface="DM Sans"/>
              <a:ea typeface="DM Sans"/>
              <a:cs typeface="DM Sans"/>
              <a:sym typeface="DM Sans"/>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92"/>
          <p:cNvSpPr txBox="1"/>
          <p:nvPr/>
        </p:nvSpPr>
        <p:spPr>
          <a:xfrm>
            <a:off x="1461300" y="2208625"/>
            <a:ext cx="6221400" cy="1639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3500">
                <a:solidFill>
                  <a:schemeClr val="dk1"/>
                </a:solidFill>
                <a:highlight>
                  <a:srgbClr val="EAFF6A"/>
                </a:highlight>
                <a:latin typeface="DM Sans"/>
                <a:ea typeface="DM Sans"/>
                <a:cs typeface="DM Sans"/>
                <a:sym typeface="DM Sans"/>
              </a:rPr>
              <a:t>¿Quieres saber más?</a:t>
            </a:r>
            <a:endParaRPr b="1" sz="3500">
              <a:solidFill>
                <a:schemeClr val="dk1"/>
              </a:solidFill>
              <a:highlight>
                <a:srgbClr val="EAFF6A"/>
              </a:highlight>
              <a:latin typeface="DM Sans"/>
              <a:ea typeface="DM Sans"/>
              <a:cs typeface="DM Sans"/>
              <a:sym typeface="DM Sans"/>
            </a:endParaRPr>
          </a:p>
          <a:p>
            <a:pPr indent="0" lvl="0" marL="0" rtl="0" algn="ctr">
              <a:lnSpc>
                <a:spcPct val="90000"/>
              </a:lnSpc>
              <a:spcBef>
                <a:spcPts val="0"/>
              </a:spcBef>
              <a:spcAft>
                <a:spcPts val="0"/>
              </a:spcAft>
              <a:buNone/>
            </a:pPr>
            <a:r>
              <a:rPr b="1" lang="es" sz="3500">
                <a:solidFill>
                  <a:schemeClr val="dk1"/>
                </a:solidFill>
                <a:latin typeface="DM Sans"/>
                <a:ea typeface="DM Sans"/>
                <a:cs typeface="DM Sans"/>
                <a:sym typeface="DM Sans"/>
              </a:rPr>
              <a:t>Te dejamos material ampliado de la clase</a:t>
            </a:r>
            <a:endParaRPr b="1" sz="3500">
              <a:solidFill>
                <a:schemeClr val="dk1"/>
              </a:solidFill>
              <a:latin typeface="DM Sans"/>
              <a:ea typeface="DM Sans"/>
              <a:cs typeface="DM Sans"/>
              <a:sym typeface="DM Sans"/>
            </a:endParaRPr>
          </a:p>
        </p:txBody>
      </p:sp>
      <p:grpSp>
        <p:nvGrpSpPr>
          <p:cNvPr id="594" name="Google Shape;594;p92"/>
          <p:cNvGrpSpPr/>
          <p:nvPr/>
        </p:nvGrpSpPr>
        <p:grpSpPr>
          <a:xfrm>
            <a:off x="4202550" y="994173"/>
            <a:ext cx="738900" cy="738900"/>
            <a:chOff x="4202550" y="994173"/>
            <a:chExt cx="738900" cy="738900"/>
          </a:xfrm>
        </p:grpSpPr>
        <p:sp>
          <p:nvSpPr>
            <p:cNvPr id="595" name="Google Shape;595;p92"/>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pic>
          <p:nvPicPr>
            <p:cNvPr id="596" name="Google Shape;596;p92" title="ícono de material ampliado"/>
            <p:cNvPicPr preferRelativeResize="0"/>
            <p:nvPr/>
          </p:nvPicPr>
          <p:blipFill>
            <a:blip r:embed="rId3">
              <a:alphaModFix/>
            </a:blip>
            <a:stretch>
              <a:fillRect/>
            </a:stretch>
          </p:blipFill>
          <p:spPr>
            <a:xfrm>
              <a:off x="4346688" y="1138325"/>
              <a:ext cx="450600" cy="450600"/>
            </a:xfrm>
            <a:prstGeom prst="rect">
              <a:avLst/>
            </a:prstGeom>
            <a:noFill/>
            <a:ln>
              <a:noFill/>
            </a:ln>
          </p:spPr>
        </p:pic>
      </p:gr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93"/>
          <p:cNvSpPr txBox="1"/>
          <p:nvPr/>
        </p:nvSpPr>
        <p:spPr>
          <a:xfrm>
            <a:off x="501450" y="899375"/>
            <a:ext cx="731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Recursos multimedia</a:t>
            </a:r>
            <a:endParaRPr b="1" sz="4000">
              <a:solidFill>
                <a:schemeClr val="dk1"/>
              </a:solidFill>
              <a:latin typeface="DM Sans"/>
              <a:ea typeface="DM Sans"/>
              <a:cs typeface="DM Sans"/>
              <a:sym typeface="DM Sans"/>
            </a:endParaRPr>
          </a:p>
        </p:txBody>
      </p:sp>
      <p:grpSp>
        <p:nvGrpSpPr>
          <p:cNvPr id="602" name="Google Shape;602;p93"/>
          <p:cNvGrpSpPr/>
          <p:nvPr/>
        </p:nvGrpSpPr>
        <p:grpSpPr>
          <a:xfrm>
            <a:off x="457358" y="468285"/>
            <a:ext cx="431074" cy="431074"/>
            <a:chOff x="4202550" y="994173"/>
            <a:chExt cx="738900" cy="738900"/>
          </a:xfrm>
        </p:grpSpPr>
        <p:sp>
          <p:nvSpPr>
            <p:cNvPr id="603" name="Google Shape;603;p93"/>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pic>
          <p:nvPicPr>
            <p:cNvPr id="604" name="Google Shape;604;p93" title="ícono de material ampliado"/>
            <p:cNvPicPr preferRelativeResize="0"/>
            <p:nvPr/>
          </p:nvPicPr>
          <p:blipFill>
            <a:blip r:embed="rId3">
              <a:alphaModFix/>
            </a:blip>
            <a:stretch>
              <a:fillRect/>
            </a:stretch>
          </p:blipFill>
          <p:spPr>
            <a:xfrm>
              <a:off x="4346688" y="1138325"/>
              <a:ext cx="450600" cy="450600"/>
            </a:xfrm>
            <a:prstGeom prst="rect">
              <a:avLst/>
            </a:prstGeom>
            <a:noFill/>
            <a:ln>
              <a:noFill/>
            </a:ln>
          </p:spPr>
        </p:pic>
      </p:grpSp>
      <p:sp>
        <p:nvSpPr>
          <p:cNvPr id="605" name="Google Shape;605;p93"/>
          <p:cNvSpPr txBox="1"/>
          <p:nvPr/>
        </p:nvSpPr>
        <p:spPr>
          <a:xfrm>
            <a:off x="930550" y="468275"/>
            <a:ext cx="3199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MATERIAL AMPLIADO</a:t>
            </a:r>
            <a:endParaRPr>
              <a:latin typeface="DM Sans"/>
              <a:ea typeface="DM Sans"/>
              <a:cs typeface="DM Sans"/>
              <a:sym typeface="DM Sans"/>
            </a:endParaRPr>
          </a:p>
        </p:txBody>
      </p:sp>
      <p:sp>
        <p:nvSpPr>
          <p:cNvPr id="606" name="Google Shape;606;p93"/>
          <p:cNvSpPr txBox="1"/>
          <p:nvPr/>
        </p:nvSpPr>
        <p:spPr>
          <a:xfrm>
            <a:off x="559000" y="4675925"/>
            <a:ext cx="7056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100">
                <a:solidFill>
                  <a:srgbClr val="999999"/>
                </a:solidFill>
                <a:latin typeface="DM Sans"/>
                <a:ea typeface="DM Sans"/>
                <a:cs typeface="DM Sans"/>
                <a:sym typeface="DM Sans"/>
              </a:rPr>
              <a:t>Disponible en nuestro repositorio.</a:t>
            </a:r>
            <a:endParaRPr i="1" sz="1100" u="sng">
              <a:solidFill>
                <a:srgbClr val="83AEFB"/>
              </a:solidFill>
              <a:latin typeface="DM Sans"/>
              <a:ea typeface="DM Sans"/>
              <a:cs typeface="DM Sans"/>
              <a:sym typeface="DM Sans"/>
            </a:endParaRPr>
          </a:p>
        </p:txBody>
      </p:sp>
      <p:sp>
        <p:nvSpPr>
          <p:cNvPr id="607" name="Google Shape;607;p93"/>
          <p:cNvSpPr txBox="1"/>
          <p:nvPr/>
        </p:nvSpPr>
        <p:spPr>
          <a:xfrm>
            <a:off x="457350" y="1725800"/>
            <a:ext cx="3834600" cy="1229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350">
              <a:latin typeface="DM Sans"/>
              <a:ea typeface="DM Sans"/>
              <a:cs typeface="DM Sans"/>
              <a:sym typeface="DM Sans"/>
            </a:endParaRPr>
          </a:p>
          <a:p>
            <a:pPr indent="0" lvl="0" marL="0" rtl="0" algn="l">
              <a:lnSpc>
                <a:spcPct val="30000"/>
              </a:lnSpc>
              <a:spcBef>
                <a:spcPts val="1000"/>
              </a:spcBef>
              <a:spcAft>
                <a:spcPts val="0"/>
              </a:spcAft>
              <a:buNone/>
            </a:pPr>
            <a:r>
              <a:t/>
            </a:r>
            <a:endParaRPr b="1" sz="1350">
              <a:latin typeface="DM Sans"/>
              <a:ea typeface="DM Sans"/>
              <a:cs typeface="DM Sans"/>
              <a:sym typeface="DM Sans"/>
            </a:endParaRPr>
          </a:p>
          <a:p>
            <a:pPr indent="-314325" lvl="0" marL="457200" rtl="0" algn="l">
              <a:spcBef>
                <a:spcPts val="1000"/>
              </a:spcBef>
              <a:spcAft>
                <a:spcPts val="0"/>
              </a:spcAft>
              <a:buClr>
                <a:srgbClr val="EA90FF"/>
              </a:buClr>
              <a:buSzPts val="1350"/>
              <a:buFont typeface="DM Sans"/>
              <a:buChar char="✓"/>
            </a:pPr>
            <a:r>
              <a:rPr lang="es" sz="1350" u="sng">
                <a:solidFill>
                  <a:schemeClr val="hlink"/>
                </a:solidFill>
                <a:latin typeface="DM Sans"/>
                <a:ea typeface="DM Sans"/>
                <a:cs typeface="DM Sans"/>
                <a:sym typeface="DM Sans"/>
                <a:hlinkClick r:id="rId4"/>
              </a:rPr>
              <a:t>Guia de instalación Anaconda</a:t>
            </a:r>
            <a:endParaRPr b="1" sz="1350">
              <a:solidFill>
                <a:srgbClr val="999999"/>
              </a:solidFill>
              <a:latin typeface="DM Sans"/>
              <a:ea typeface="DM Sans"/>
              <a:cs typeface="DM Sans"/>
              <a:sym typeface="DM Sans"/>
            </a:endParaRPr>
          </a:p>
          <a:p>
            <a:pPr indent="0" lvl="0" marL="457200" rtl="0" algn="l">
              <a:spcBef>
                <a:spcPts val="800"/>
              </a:spcBef>
              <a:spcAft>
                <a:spcPts val="800"/>
              </a:spcAft>
              <a:buNone/>
            </a:pPr>
            <a:r>
              <a:t/>
            </a:r>
            <a:endParaRPr b="1" sz="1350">
              <a:solidFill>
                <a:srgbClr val="999999"/>
              </a:solidFill>
              <a:latin typeface="DM Sans"/>
              <a:ea typeface="DM Sans"/>
              <a:cs typeface="DM Sans"/>
              <a:sym typeface="DM Sans"/>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94"/>
          <p:cNvSpPr txBox="1"/>
          <p:nvPr/>
        </p:nvSpPr>
        <p:spPr>
          <a:xfrm>
            <a:off x="465275" y="46827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CLASE N°4</a:t>
            </a:r>
            <a:endParaRPr>
              <a:latin typeface="DM Sans"/>
              <a:ea typeface="DM Sans"/>
              <a:cs typeface="DM Sans"/>
              <a:sym typeface="DM Sans"/>
            </a:endParaRPr>
          </a:p>
        </p:txBody>
      </p:sp>
      <p:sp>
        <p:nvSpPr>
          <p:cNvPr id="613" name="Google Shape;613;p94"/>
          <p:cNvSpPr txBox="1"/>
          <p:nvPr/>
        </p:nvSpPr>
        <p:spPr>
          <a:xfrm>
            <a:off x="465275" y="82227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Glosario</a:t>
            </a:r>
            <a:endParaRPr b="1" sz="4000">
              <a:solidFill>
                <a:schemeClr val="dk1"/>
              </a:solidFill>
              <a:latin typeface="DM Sans"/>
              <a:ea typeface="DM Sans"/>
              <a:cs typeface="DM Sans"/>
              <a:sym typeface="DM Sans"/>
            </a:endParaRPr>
          </a:p>
        </p:txBody>
      </p:sp>
      <p:sp>
        <p:nvSpPr>
          <p:cNvPr id="614" name="Google Shape;614;p94"/>
          <p:cNvSpPr txBox="1"/>
          <p:nvPr/>
        </p:nvSpPr>
        <p:spPr>
          <a:xfrm>
            <a:off x="465275" y="1623675"/>
            <a:ext cx="3834600" cy="3981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Estructura de control:</a:t>
            </a:r>
            <a:r>
              <a:rPr b="1" lang="es" sz="1150">
                <a:solidFill>
                  <a:schemeClr val="dk1"/>
                </a:solidFill>
                <a:latin typeface="DM Sans"/>
                <a:ea typeface="DM Sans"/>
                <a:cs typeface="DM Sans"/>
                <a:sym typeface="DM Sans"/>
              </a:rPr>
              <a:t> </a:t>
            </a:r>
            <a:r>
              <a:rPr lang="es" sz="1150">
                <a:solidFill>
                  <a:schemeClr val="dk1"/>
                </a:solidFill>
                <a:latin typeface="DM Sans"/>
                <a:ea typeface="DM Sans"/>
                <a:cs typeface="DM Sans"/>
                <a:sym typeface="DM Sans"/>
              </a:rPr>
              <a:t>nos permiten hacer operaciones repetitivas y nos dan orden y claridad en el código, se dividen en selección y cíclicas, mientras que las más comunes son (for, while, if)</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Estructuras de selección:</a:t>
            </a:r>
            <a:r>
              <a:rPr b="1" lang="es" sz="1150">
                <a:solidFill>
                  <a:schemeClr val="dk1"/>
                </a:solidFill>
                <a:latin typeface="DM Sans"/>
                <a:ea typeface="DM Sans"/>
                <a:cs typeface="DM Sans"/>
                <a:sym typeface="DM Sans"/>
              </a:rPr>
              <a:t> </a:t>
            </a:r>
            <a:r>
              <a:rPr lang="es" sz="1150">
                <a:solidFill>
                  <a:schemeClr val="dk1"/>
                </a:solidFill>
                <a:latin typeface="DM Sans"/>
                <a:ea typeface="DM Sans"/>
                <a:cs typeface="DM Sans"/>
                <a:sym typeface="DM Sans"/>
              </a:rPr>
              <a:t>son aquellas que nos permiten generar condiciones para una operación</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Estructuras cíclicas:</a:t>
            </a:r>
            <a:r>
              <a:rPr lang="es" sz="1150">
                <a:solidFill>
                  <a:schemeClr val="dk1"/>
                </a:solidFill>
                <a:latin typeface="DM Sans"/>
                <a:ea typeface="DM Sans"/>
                <a:cs typeface="DM Sans"/>
                <a:sym typeface="DM Sans"/>
              </a:rPr>
              <a:t> nos permiten realizar operaciones repetitivas para una operación</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For: </a:t>
            </a:r>
            <a:r>
              <a:rPr lang="es" sz="1150">
                <a:solidFill>
                  <a:schemeClr val="dk1"/>
                </a:solidFill>
                <a:latin typeface="DM Sans"/>
                <a:ea typeface="DM Sans"/>
                <a:cs typeface="DM Sans"/>
                <a:sym typeface="DM Sans"/>
              </a:rPr>
              <a:t>estructura cíclica que repite varias veces una tarea (hacer hasta)</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While: </a:t>
            </a:r>
            <a:r>
              <a:rPr lang="es" sz="1150">
                <a:solidFill>
                  <a:schemeClr val="dk1"/>
                </a:solidFill>
                <a:latin typeface="DM Sans"/>
                <a:ea typeface="DM Sans"/>
                <a:cs typeface="DM Sans"/>
                <a:sym typeface="DM Sans"/>
              </a:rPr>
              <a:t>estructura de control cíclica que permite hacer hasta que se cumpla una condición de pare (hacer mientras)</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t/>
            </a:r>
            <a:endParaRPr b="1" sz="1150">
              <a:solidFill>
                <a:schemeClr val="dk1"/>
              </a:solidFill>
              <a:highlight>
                <a:srgbClr val="EAFF6A"/>
              </a:highlight>
              <a:latin typeface="DM Sans"/>
              <a:ea typeface="DM Sans"/>
              <a:cs typeface="DM Sans"/>
              <a:sym typeface="DM Sans"/>
            </a:endParaRPr>
          </a:p>
        </p:txBody>
      </p:sp>
      <p:sp>
        <p:nvSpPr>
          <p:cNvPr id="615" name="Google Shape;615;p94"/>
          <p:cNvSpPr txBox="1"/>
          <p:nvPr/>
        </p:nvSpPr>
        <p:spPr>
          <a:xfrm>
            <a:off x="4519500" y="1141275"/>
            <a:ext cx="3834600" cy="3649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If:</a:t>
            </a:r>
            <a:r>
              <a:rPr lang="es" sz="1150">
                <a:solidFill>
                  <a:schemeClr val="dk1"/>
                </a:solidFill>
                <a:latin typeface="DM Sans"/>
                <a:ea typeface="DM Sans"/>
                <a:cs typeface="DM Sans"/>
                <a:sym typeface="DM Sans"/>
              </a:rPr>
              <a:t> estructura de selección que permite extraer condiciones de interés</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Funciones:</a:t>
            </a:r>
            <a:r>
              <a:rPr lang="es" sz="1150">
                <a:solidFill>
                  <a:schemeClr val="dk1"/>
                </a:solidFill>
                <a:latin typeface="DM Sans"/>
                <a:ea typeface="DM Sans"/>
                <a:cs typeface="DM Sans"/>
                <a:sym typeface="DM Sans"/>
              </a:rPr>
              <a:t> estructuras de programación con nombre propio que reciben argumentos y arrojan un resultado</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Tipos de datos: </a:t>
            </a:r>
            <a:r>
              <a:rPr lang="es" sz="1150">
                <a:solidFill>
                  <a:schemeClr val="dk1"/>
                </a:solidFill>
                <a:latin typeface="DM Sans"/>
                <a:ea typeface="DM Sans"/>
                <a:cs typeface="DM Sans"/>
                <a:sym typeface="DM Sans"/>
              </a:rPr>
              <a:t>estructuras básicas que permiten realizar operaciones (e.g. números, bool, diccionarios, tuplas, listas, strings)</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Mutabilidad: </a:t>
            </a:r>
            <a:r>
              <a:rPr lang="es" sz="1150">
                <a:solidFill>
                  <a:schemeClr val="dk1"/>
                </a:solidFill>
                <a:latin typeface="DM Sans"/>
                <a:ea typeface="DM Sans"/>
                <a:cs typeface="DM Sans"/>
                <a:sym typeface="DM Sans"/>
              </a:rPr>
              <a:t>cualquier objeto que sea susceptible de modificar sus valores luego de ser creado</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rPr b="1" lang="es" sz="1150">
                <a:solidFill>
                  <a:schemeClr val="dk1"/>
                </a:solidFill>
                <a:highlight>
                  <a:srgbClr val="EAFF6A"/>
                </a:highlight>
                <a:latin typeface="DM Sans"/>
                <a:ea typeface="DM Sans"/>
                <a:cs typeface="DM Sans"/>
                <a:sym typeface="DM Sans"/>
              </a:rPr>
              <a:t>Tipos de celdad Jupyter notebook: </a:t>
            </a:r>
            <a:r>
              <a:rPr lang="es" sz="1150">
                <a:solidFill>
                  <a:schemeClr val="dk1"/>
                </a:solidFill>
                <a:latin typeface="DM Sans"/>
                <a:ea typeface="DM Sans"/>
                <a:cs typeface="DM Sans"/>
                <a:sym typeface="DM Sans"/>
              </a:rPr>
              <a:t>pueden ser de tres tipos: 1) código 2) Markdown (para texto y opciones HTML) y 3) RawNBConverter (sin procesar que no tienen efecto en el código) </a:t>
            </a:r>
            <a:endParaRPr sz="1150">
              <a:solidFill>
                <a:schemeClr val="dk1"/>
              </a:solidFill>
              <a:latin typeface="DM Sans"/>
              <a:ea typeface="DM Sans"/>
              <a:cs typeface="DM Sans"/>
              <a:sym typeface="DM Sans"/>
            </a:endParaRPr>
          </a:p>
          <a:p>
            <a:pPr indent="0" lvl="0" marL="0" rtl="0" algn="l">
              <a:lnSpc>
                <a:spcPct val="115000"/>
              </a:lnSpc>
              <a:spcBef>
                <a:spcPts val="1000"/>
              </a:spcBef>
              <a:spcAft>
                <a:spcPts val="0"/>
              </a:spcAft>
              <a:buClr>
                <a:schemeClr val="dk1"/>
              </a:buClr>
              <a:buSzPts val="2000"/>
              <a:buFont typeface="Arial"/>
              <a:buNone/>
            </a:pPr>
            <a:r>
              <a:t/>
            </a:r>
            <a:endParaRPr b="1" sz="1150">
              <a:solidFill>
                <a:schemeClr val="dk1"/>
              </a:solidFill>
              <a:highlight>
                <a:srgbClr val="EAFF6A"/>
              </a:highlight>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2"/>
          <p:cNvSpPr txBox="1"/>
          <p:nvPr/>
        </p:nvSpPr>
        <p:spPr>
          <a:xfrm>
            <a:off x="852150" y="781325"/>
            <a:ext cx="7439700" cy="10491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dk1"/>
              </a:buClr>
              <a:buSzPts val="1100"/>
              <a:buFont typeface="Arial"/>
              <a:buNone/>
            </a:pPr>
            <a:r>
              <a:rPr lang="es" sz="3600">
                <a:latin typeface="DM Sans"/>
                <a:ea typeface="DM Sans"/>
                <a:cs typeface="DM Sans"/>
                <a:sym typeface="DM Sans"/>
              </a:rPr>
              <a:t>¡</a:t>
            </a:r>
            <a:r>
              <a:rPr b="1" lang="es" sz="4000">
                <a:solidFill>
                  <a:schemeClr val="dk1"/>
                </a:solidFill>
                <a:latin typeface="DM Sans"/>
                <a:ea typeface="DM Sans"/>
                <a:cs typeface="DM Sans"/>
                <a:sym typeface="DM Sans"/>
              </a:rPr>
              <a:t>Vamos a Kahoot!</a:t>
            </a:r>
            <a:endParaRPr b="1" sz="4000">
              <a:solidFill>
                <a:schemeClr val="dk1"/>
              </a:solidFill>
              <a:latin typeface="DM Sans"/>
              <a:ea typeface="DM Sans"/>
              <a:cs typeface="DM Sans"/>
              <a:sym typeface="DM Sans"/>
            </a:endParaRPr>
          </a:p>
        </p:txBody>
      </p:sp>
      <p:pic>
        <p:nvPicPr>
          <p:cNvPr id="151" name="Google Shape;151;p3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152" name="Google Shape;152;p32"/>
          <p:cNvPicPr preferRelativeResize="0"/>
          <p:nvPr/>
        </p:nvPicPr>
        <p:blipFill>
          <a:blip r:embed="rId4">
            <a:alphaModFix/>
          </a:blip>
          <a:stretch>
            <a:fillRect/>
          </a:stretch>
        </p:blipFill>
        <p:spPr>
          <a:xfrm>
            <a:off x="973575" y="1691700"/>
            <a:ext cx="7406553" cy="2524400"/>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95"/>
          <p:cNvSpPr txBox="1"/>
          <p:nvPr/>
        </p:nvSpPr>
        <p:spPr>
          <a:xfrm>
            <a:off x="2382900" y="2171550"/>
            <a:ext cx="43782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4000">
                <a:solidFill>
                  <a:srgbClr val="FFFFFF"/>
                </a:solidFill>
                <a:latin typeface="DM Sans"/>
                <a:ea typeface="DM Sans"/>
                <a:cs typeface="DM Sans"/>
                <a:sym typeface="DM Sans"/>
              </a:rPr>
              <a:t>Muchas gracias</a:t>
            </a:r>
            <a:r>
              <a:rPr b="1" lang="es" sz="4000">
                <a:solidFill>
                  <a:srgbClr val="EAFF6A"/>
                </a:solidFill>
                <a:latin typeface="DM Sans"/>
                <a:ea typeface="DM Sans"/>
                <a:cs typeface="DM Sans"/>
                <a:sym typeface="DM Sans"/>
              </a:rPr>
              <a:t>.</a:t>
            </a:r>
            <a:endParaRPr sz="4000">
              <a:solidFill>
                <a:srgbClr val="EAFF6A"/>
              </a:solidFill>
              <a:latin typeface="DM Sans"/>
              <a:ea typeface="DM Sans"/>
              <a:cs typeface="DM Sans"/>
              <a:sym typeface="DM Sans"/>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96"/>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s" sz="4000">
                <a:solidFill>
                  <a:srgbClr val="EAFF6A"/>
                </a:solidFill>
                <a:latin typeface="DM Sans"/>
                <a:ea typeface="DM Sans"/>
                <a:cs typeface="DM Sans"/>
                <a:sym typeface="DM Sans"/>
              </a:rPr>
              <a:t>Resumen</a:t>
            </a:r>
            <a:r>
              <a:rPr b="1" lang="es" sz="4000">
                <a:solidFill>
                  <a:srgbClr val="DEFC52"/>
                </a:solidFill>
                <a:latin typeface="DM Sans"/>
                <a:ea typeface="DM Sans"/>
                <a:cs typeface="DM Sans"/>
                <a:sym typeface="DM Sans"/>
              </a:rPr>
              <a:t> </a:t>
            </a:r>
            <a:endParaRPr b="1" sz="4000">
              <a:solidFill>
                <a:srgbClr val="DEFC52"/>
              </a:solidFill>
              <a:latin typeface="DM Sans"/>
              <a:ea typeface="DM Sans"/>
              <a:cs typeface="DM Sans"/>
              <a:sym typeface="DM Sans"/>
            </a:endParaRPr>
          </a:p>
          <a:p>
            <a:pPr indent="0" lvl="0" marL="0" rtl="0" algn="ctr">
              <a:lnSpc>
                <a:spcPct val="100000"/>
              </a:lnSpc>
              <a:spcBef>
                <a:spcPts val="0"/>
              </a:spcBef>
              <a:spcAft>
                <a:spcPts val="0"/>
              </a:spcAft>
              <a:buNone/>
            </a:pPr>
            <a:r>
              <a:rPr b="1" lang="es" sz="4000">
                <a:solidFill>
                  <a:schemeClr val="lt1"/>
                </a:solidFill>
                <a:latin typeface="DM Sans"/>
                <a:ea typeface="DM Sans"/>
                <a:cs typeface="DM Sans"/>
                <a:sym typeface="DM Sans"/>
              </a:rPr>
              <a:t>de la clase hoy</a:t>
            </a:r>
            <a:endParaRPr sz="4000">
              <a:solidFill>
                <a:schemeClr val="lt1"/>
              </a:solidFill>
              <a:latin typeface="DM Sans"/>
              <a:ea typeface="DM Sans"/>
              <a:cs typeface="DM Sans"/>
              <a:sym typeface="DM Sans"/>
            </a:endParaRPr>
          </a:p>
        </p:txBody>
      </p:sp>
      <p:sp>
        <p:nvSpPr>
          <p:cNvPr id="626" name="Google Shape;626;p96"/>
          <p:cNvSpPr txBox="1"/>
          <p:nvPr/>
        </p:nvSpPr>
        <p:spPr>
          <a:xfrm>
            <a:off x="2109143" y="2101263"/>
            <a:ext cx="4925700" cy="3368400"/>
          </a:xfrm>
          <a:prstGeom prst="rect">
            <a:avLst/>
          </a:prstGeom>
          <a:noFill/>
          <a:ln>
            <a:noFill/>
          </a:ln>
        </p:spPr>
        <p:txBody>
          <a:bodyPr anchorCtr="0" anchor="t" bIns="91425" lIns="91425" spcFirstLastPara="1" rIns="91425" wrap="square" tIns="91425">
            <a:spAutoFit/>
          </a:bodyPr>
          <a:lstStyle/>
          <a:p>
            <a:pPr indent="-314325" lvl="0" marL="457200" rtl="0" algn="l">
              <a:spcBef>
                <a:spcPts val="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Nociones básicas: Estructuras de Control, Operadores y Funciones.</a:t>
            </a:r>
            <a:endParaRPr sz="1350">
              <a:solidFill>
                <a:schemeClr val="lt1"/>
              </a:solidFill>
              <a:latin typeface="DM Sans"/>
              <a:ea typeface="DM Sans"/>
              <a:cs typeface="DM Sans"/>
              <a:sym typeface="DM Sans"/>
            </a:endParaRPr>
          </a:p>
          <a:p>
            <a:pPr indent="-314325" lvl="0" marL="457200" rtl="0" algn="l">
              <a:spcBef>
                <a:spcPts val="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Tipos de datos </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Ipython trabajo con notebooks</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Instalación de Jupyter notebooks, uso de Google Colab</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El Ambiente de la Industria 4.0</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Transformación Digital</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Ciclo de vida de un proyecto de ciencia de datos</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Valor y retorno de la Ciencia de Datos</a:t>
            </a:r>
            <a:endParaRPr sz="1350">
              <a:solidFill>
                <a:schemeClr val="lt1"/>
              </a:solidFill>
              <a:latin typeface="DM Sans"/>
              <a:ea typeface="DM Sans"/>
              <a:cs typeface="DM Sans"/>
              <a:sym typeface="DM Sans"/>
            </a:endParaRPr>
          </a:p>
          <a:p>
            <a:pPr indent="0" lvl="0" marL="0" rtl="0" algn="l">
              <a:spcBef>
                <a:spcPts val="1000"/>
              </a:spcBef>
              <a:spcAft>
                <a:spcPts val="1000"/>
              </a:spcAft>
              <a:buNone/>
            </a:pPr>
            <a:r>
              <a:t/>
            </a:r>
            <a:endParaRPr sz="1350">
              <a:solidFill>
                <a:schemeClr val="lt1"/>
              </a:solidFill>
              <a:latin typeface="DM Sans"/>
              <a:ea typeface="DM Sans"/>
              <a:cs typeface="DM Sans"/>
              <a:sym typeface="DM Sans"/>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pic>
        <p:nvPicPr>
          <p:cNvPr id="631" name="Google Shape;631;p97" title="Hashtag &quot;democratizando la educación&quot;"/>
          <p:cNvPicPr preferRelativeResize="0"/>
          <p:nvPr/>
        </p:nvPicPr>
        <p:blipFill>
          <a:blip r:embed="rId3">
            <a:alphaModFix/>
          </a:blip>
          <a:stretch>
            <a:fillRect/>
          </a:stretch>
        </p:blipFill>
        <p:spPr>
          <a:xfrm>
            <a:off x="1609675" y="2410500"/>
            <a:ext cx="5924650" cy="322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3"/>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Estructuras de </a:t>
            </a:r>
            <a:r>
              <a:rPr b="1" lang="es" sz="4000">
                <a:solidFill>
                  <a:srgbClr val="EAFF6A"/>
                </a:solidFill>
                <a:latin typeface="DM Sans"/>
                <a:ea typeface="DM Sans"/>
                <a:cs typeface="DM Sans"/>
                <a:sym typeface="DM Sans"/>
              </a:rPr>
              <a:t>control</a:t>
            </a:r>
            <a:endParaRPr b="1" sz="4000">
              <a:solidFill>
                <a:srgbClr val="EAFF6A"/>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lt1"/>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4"/>
          <p:cNvSpPr txBox="1"/>
          <p:nvPr/>
        </p:nvSpPr>
        <p:spPr>
          <a:xfrm>
            <a:off x="1461300" y="2202300"/>
            <a:ext cx="6221400" cy="1847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Estructuras de control:</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FOR, WHILE, IF</a:t>
            </a:r>
            <a:endParaRPr b="1" sz="4000">
              <a:solidFill>
                <a:schemeClr val="dk1"/>
              </a:solidFill>
              <a:latin typeface="DM Sans"/>
              <a:ea typeface="DM Sans"/>
              <a:cs typeface="DM Sans"/>
              <a:sym typeface="DM Sans"/>
            </a:endParaRPr>
          </a:p>
          <a:p>
            <a:pPr indent="0" lvl="0" marL="0" rtl="0" algn="ctr">
              <a:lnSpc>
                <a:spcPct val="90000"/>
              </a:lnSpc>
              <a:spcBef>
                <a:spcPts val="0"/>
              </a:spcBef>
              <a:spcAft>
                <a:spcPts val="0"/>
              </a:spcAft>
              <a:buNone/>
            </a:pPr>
            <a:r>
              <a:t/>
            </a:r>
            <a:endParaRPr b="1" sz="4000">
              <a:solidFill>
                <a:schemeClr val="dk1"/>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